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Inter SemiBold"/>
      <p:regular r:id="rId35"/>
      <p:bold r:id="rId36"/>
    </p:embeddedFont>
    <p:embeddedFont>
      <p:font typeface="Inter Light"/>
      <p:regular r:id="rId37"/>
      <p:bold r:id="rId38"/>
    </p:embeddedFont>
    <p:embeddedFont>
      <p:font typeface="Inter"/>
      <p:regular r:id="rId39"/>
      <p:bold r:id="rId40"/>
    </p:embeddedFont>
    <p:embeddedFont>
      <p:font typeface="Lato"/>
      <p:regular r:id="rId41"/>
      <p:bold r:id="rId42"/>
      <p:italic r:id="rId43"/>
      <p:boldItalic r:id="rId44"/>
    </p:embeddedFont>
    <p:embeddedFont>
      <p:font typeface="Inter Medium"/>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old.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46" Type="http://schemas.openxmlformats.org/officeDocument/2006/relationships/font" Target="fonts/InterMedium-bold.fntdata"/><Relationship Id="rId23" Type="http://schemas.openxmlformats.org/officeDocument/2006/relationships/slide" Target="slides/slide17.xml"/><Relationship Id="rId45" Type="http://schemas.openxmlformats.org/officeDocument/2006/relationships/font" Target="fonts/Inter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InterSemiBold-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InterLight-regular.fntdata"/><Relationship Id="rId14" Type="http://schemas.openxmlformats.org/officeDocument/2006/relationships/slide" Target="slides/slide8.xml"/><Relationship Id="rId36" Type="http://schemas.openxmlformats.org/officeDocument/2006/relationships/font" Target="fonts/InterSemiBold-bold.fntdata"/><Relationship Id="rId17" Type="http://schemas.openxmlformats.org/officeDocument/2006/relationships/slide" Target="slides/slide11.xml"/><Relationship Id="rId39" Type="http://schemas.openxmlformats.org/officeDocument/2006/relationships/font" Target="fonts/Inter-regular.fntdata"/><Relationship Id="rId16" Type="http://schemas.openxmlformats.org/officeDocument/2006/relationships/slide" Target="slides/slide10.xml"/><Relationship Id="rId38" Type="http://schemas.openxmlformats.org/officeDocument/2006/relationships/font" Target="fonts/InterLigh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24778dcc8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24778dcc8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24778dcc8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24778dcc8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227f9ee4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227f9ee4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227f9ee4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227f9ee4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2474e0fb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2474e0fb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2474e0fb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2474e0fb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2474e0fb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2474e0fb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2474e0fb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2474e0fb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2474e0f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2474e0f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2474e0fb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2474e0fb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2474e0fb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2474e0fb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4778dcc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24778dcc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C1917"/>
                </a:solidFill>
                <a:latin typeface="Inter"/>
                <a:ea typeface="Inter"/>
                <a:cs typeface="Inter"/>
                <a:sym typeface="Inter"/>
              </a:rPr>
              <a:t>This crop yield prediction research seems well aligned with the following UN Sustainable Development Goals (SDGs):</a:t>
            </a:r>
            <a:endParaRPr>
              <a:solidFill>
                <a:srgbClr val="1C1917"/>
              </a:solidFill>
              <a:latin typeface="Inter"/>
              <a:ea typeface="Inter"/>
              <a:cs typeface="Inter"/>
              <a:sym typeface="Inter"/>
            </a:endParaRPr>
          </a:p>
          <a:p>
            <a:pPr indent="-298450" lvl="0" marL="457200" rtl="0" algn="l">
              <a:lnSpc>
                <a:spcPct val="115000"/>
              </a:lnSpc>
              <a:spcBef>
                <a:spcPts val="0"/>
              </a:spcBef>
              <a:spcAft>
                <a:spcPts val="0"/>
              </a:spcAft>
              <a:buClr>
                <a:srgbClr val="1C1917"/>
              </a:buClr>
              <a:buSzPts val="1100"/>
              <a:buFont typeface="Inter"/>
              <a:buChar char="●"/>
            </a:pPr>
            <a:r>
              <a:rPr lang="en">
                <a:solidFill>
                  <a:srgbClr val="1C1917"/>
                </a:solidFill>
                <a:latin typeface="Inter"/>
                <a:ea typeface="Inter"/>
                <a:cs typeface="Inter"/>
                <a:sym typeface="Inter"/>
              </a:rPr>
              <a:t>Goal 2 - Zero Hunger: Accurate and timely crop yield forecasts enable better food distribution and famine prevention, helping to eliminate hunger.</a:t>
            </a:r>
            <a:endParaRPr>
              <a:solidFill>
                <a:srgbClr val="1C1917"/>
              </a:solidFill>
              <a:latin typeface="Inter"/>
              <a:ea typeface="Inter"/>
              <a:cs typeface="Inter"/>
              <a:sym typeface="Inter"/>
            </a:endParaRPr>
          </a:p>
          <a:p>
            <a:pPr indent="-298450" lvl="0" marL="457200" rtl="0" algn="l">
              <a:lnSpc>
                <a:spcPct val="115000"/>
              </a:lnSpc>
              <a:spcBef>
                <a:spcPts val="0"/>
              </a:spcBef>
              <a:spcAft>
                <a:spcPts val="0"/>
              </a:spcAft>
              <a:buClr>
                <a:srgbClr val="1C1917"/>
              </a:buClr>
              <a:buSzPts val="1100"/>
              <a:buFont typeface="Inter"/>
              <a:buChar char="●"/>
            </a:pPr>
            <a:r>
              <a:rPr lang="en">
                <a:solidFill>
                  <a:srgbClr val="1C1917"/>
                </a:solidFill>
                <a:latin typeface="Inter"/>
                <a:ea typeface="Inter"/>
                <a:cs typeface="Inter"/>
                <a:sym typeface="Inter"/>
              </a:rPr>
              <a:t>Goal 12 - Responsible Consumption and Production: Using publicly available remote sensing data provides a more sustainable approach than resource-intensive field surveys.</a:t>
            </a:r>
            <a:endParaRPr>
              <a:solidFill>
                <a:srgbClr val="1C1917"/>
              </a:solidFill>
              <a:latin typeface="Inter"/>
              <a:ea typeface="Inter"/>
              <a:cs typeface="Inter"/>
              <a:sym typeface="Inter"/>
            </a:endParaRPr>
          </a:p>
          <a:p>
            <a:pPr indent="-298450" lvl="0" marL="457200" rtl="0" algn="l">
              <a:lnSpc>
                <a:spcPct val="115000"/>
              </a:lnSpc>
              <a:spcBef>
                <a:spcPts val="0"/>
              </a:spcBef>
              <a:spcAft>
                <a:spcPts val="0"/>
              </a:spcAft>
              <a:buClr>
                <a:srgbClr val="1C1917"/>
              </a:buClr>
              <a:buSzPts val="1100"/>
              <a:buFont typeface="Inter"/>
              <a:buChar char="●"/>
            </a:pPr>
            <a:r>
              <a:rPr lang="en">
                <a:solidFill>
                  <a:srgbClr val="1C1917"/>
                </a:solidFill>
                <a:latin typeface="Inter"/>
                <a:ea typeface="Inter"/>
                <a:cs typeface="Inter"/>
                <a:sym typeface="Inter"/>
              </a:rPr>
              <a:t>Goal 13 - Climate Action: Better crop yield predictions allow for assessing and addressing the impacts of climate change on agriculture.</a:t>
            </a:r>
            <a:endParaRPr>
              <a:solidFill>
                <a:srgbClr val="1C1917"/>
              </a:solidFill>
              <a:latin typeface="Inter"/>
              <a:ea typeface="Inter"/>
              <a:cs typeface="Inter"/>
              <a:sym typeface="Inter"/>
            </a:endParaRPr>
          </a:p>
          <a:p>
            <a:pPr indent="0" lvl="0" marL="0" rtl="0" algn="l">
              <a:lnSpc>
                <a:spcPct val="115000"/>
              </a:lnSpc>
              <a:spcBef>
                <a:spcPts val="0"/>
              </a:spcBef>
              <a:spcAft>
                <a:spcPts val="0"/>
              </a:spcAft>
              <a:buNone/>
            </a:pPr>
            <a:r>
              <a:rPr lang="en">
                <a:solidFill>
                  <a:srgbClr val="1C1917"/>
                </a:solidFill>
                <a:latin typeface="Inter"/>
                <a:ea typeface="Inter"/>
                <a:cs typeface="Inter"/>
                <a:sym typeface="Inter"/>
              </a:rPr>
              <a:t>Specifically, this work contributes to SDG Target 2.1: "By 2030, end hunger and ensure access by all people, in particular the poor and people in vulnerable situations, including infants, to safe, nutritious and sufficient food all year round."</a:t>
            </a:r>
            <a:endParaRPr>
              <a:latin typeface="Inter"/>
              <a:ea typeface="Inter"/>
              <a:cs typeface="Inter"/>
              <a:sym typeface="Inte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2474e0fb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2474e0fb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2474e0fb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2474e0fb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24778dcc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624778dcc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2474e0fb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62474e0fb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62474e0fb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62474e0fb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24778dcc8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24778dcc8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latin typeface="Inter"/>
              <a:ea typeface="Inter"/>
              <a:cs typeface="Inter"/>
              <a:sym typeface="Inte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24778dcc8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24778dcc8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24778dcc8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24778dcc8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latin typeface="Inter"/>
              <a:ea typeface="Inter"/>
              <a:cs typeface="Inter"/>
              <a:sym typeface="Inte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227f9ee4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227f9ee4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227f9ee4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227f9ee4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227f9ee4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227f9ee4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2474e0fb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2474e0fb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 name="Google Shape;13;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4" name="Google Shape;14;p2"/>
          <p:cNvGrpSpPr/>
          <p:nvPr/>
        </p:nvGrpSpPr>
        <p:grpSpPr>
          <a:xfrm>
            <a:off x="830392" y="1191256"/>
            <a:ext cx="745763" cy="45826"/>
            <a:chOff x="4580561" y="2589004"/>
            <a:chExt cx="1064464" cy="25200"/>
          </a:xfrm>
        </p:grpSpPr>
        <p:sp>
          <p:nvSpPr>
            <p:cNvPr id="15" name="Google Shape;15;p2"/>
            <p:cNvSpPr/>
            <p:nvPr/>
          </p:nvSpPr>
          <p:spPr>
            <a:xfrm rot="-5400000">
              <a:off x="5366325" y="2335504"/>
              <a:ext cx="25200" cy="532200"/>
            </a:xfrm>
            <a:prstGeom prst="rect">
              <a:avLst/>
            </a:prstGeom>
            <a:solidFill>
              <a:srgbClr val="FFD96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4836311" y="2333254"/>
              <a:ext cx="25200" cy="5367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8" name="Shape 78"/>
        <p:cNvGrpSpPr/>
        <p:nvPr/>
      </p:nvGrpSpPr>
      <p:grpSpPr>
        <a:xfrm>
          <a:off x="0" y="0"/>
          <a:ext cx="0" cy="0"/>
          <a:chOff x="0" y="0"/>
          <a:chExt cx="0" cy="0"/>
        </a:xfrm>
      </p:grpSpPr>
      <p:grpSp>
        <p:nvGrpSpPr>
          <p:cNvPr id="79" name="Google Shape;79;p11"/>
          <p:cNvGrpSpPr/>
          <p:nvPr/>
        </p:nvGrpSpPr>
        <p:grpSpPr>
          <a:xfrm>
            <a:off x="830392" y="4169130"/>
            <a:ext cx="745763" cy="45826"/>
            <a:chOff x="4580561" y="2589004"/>
            <a:chExt cx="1064464" cy="25200"/>
          </a:xfrm>
        </p:grpSpPr>
        <p:sp>
          <p:nvSpPr>
            <p:cNvPr id="80" name="Google Shape;80;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3" name="Google Shape;83;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84" name="Google Shape;84;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 name="Shape 97"/>
        <p:cNvGrpSpPr/>
        <p:nvPr/>
      </p:nvGrpSpPr>
      <p:grpSpPr>
        <a:xfrm>
          <a:off x="0" y="0"/>
          <a:ext cx="0" cy="0"/>
          <a:chOff x="0" y="0"/>
          <a:chExt cx="0" cy="0"/>
        </a:xfrm>
      </p:grpSpPr>
      <p:sp>
        <p:nvSpPr>
          <p:cNvPr id="98" name="Google Shape;98;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 name="Google Shape;99;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0" name="Google Shape;10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1" name="Shape 101"/>
        <p:cNvGrpSpPr/>
        <p:nvPr/>
      </p:nvGrpSpPr>
      <p:grpSpPr>
        <a:xfrm>
          <a:off x="0" y="0"/>
          <a:ext cx="0" cy="0"/>
          <a:chOff x="0" y="0"/>
          <a:chExt cx="0" cy="0"/>
        </a:xfrm>
      </p:grpSpPr>
      <p:sp>
        <p:nvSpPr>
          <p:cNvPr id="102" name="Google Shape;102;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000">
                <a:latin typeface="Inter SemiBold"/>
                <a:ea typeface="Inter SemiBold"/>
                <a:cs typeface="Inter SemiBold"/>
                <a:sym typeface="Inter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 name="Google Shape;10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7" name="Google Shape;10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1" name="Google Shape;11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9" name="Google Shape;11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0" name="Shape 120"/>
        <p:cNvGrpSpPr/>
        <p:nvPr/>
      </p:nvGrpSpPr>
      <p:grpSpPr>
        <a:xfrm>
          <a:off x="0" y="0"/>
          <a:ext cx="0" cy="0"/>
          <a:chOff x="0" y="0"/>
          <a:chExt cx="0" cy="0"/>
        </a:xfrm>
      </p:grpSpPr>
      <p:sp>
        <p:nvSpPr>
          <p:cNvPr id="121" name="Google Shape;121;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6" name="Google Shape;126;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7" name="Google Shape;127;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8" name="Google Shape;12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 name="Shape 132"/>
        <p:cNvGrpSpPr/>
        <p:nvPr/>
      </p:nvGrpSpPr>
      <p:grpSpPr>
        <a:xfrm>
          <a:off x="0" y="0"/>
          <a:ext cx="0" cy="0"/>
          <a:chOff x="0" y="0"/>
          <a:chExt cx="0" cy="0"/>
        </a:xfrm>
      </p:grpSpPr>
      <p:sp>
        <p:nvSpPr>
          <p:cNvPr id="133" name="Google Shape;133;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4" name="Google Shape;134;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35" name="Google Shape;13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grpSp>
        <p:nvGrpSpPr>
          <p:cNvPr id="24" name="Google Shape;24;p4"/>
          <p:cNvGrpSpPr/>
          <p:nvPr/>
        </p:nvGrpSpPr>
        <p:grpSpPr>
          <a:xfrm>
            <a:off x="830392" y="1191256"/>
            <a:ext cx="745763" cy="45826"/>
            <a:chOff x="4580561" y="2589004"/>
            <a:chExt cx="1064464" cy="25200"/>
          </a:xfrm>
        </p:grpSpPr>
        <p:sp>
          <p:nvSpPr>
            <p:cNvPr id="25" name="Google Shape;25;p4"/>
            <p:cNvSpPr/>
            <p:nvPr/>
          </p:nvSpPr>
          <p:spPr>
            <a:xfrm rot="-5400000">
              <a:off x="5366325" y="2335504"/>
              <a:ext cx="25200" cy="532200"/>
            </a:xfrm>
            <a:prstGeom prst="rect">
              <a:avLst/>
            </a:prstGeom>
            <a:solidFill>
              <a:srgbClr val="FFD96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rot="-5400000">
              <a:off x="4836311" y="2333254"/>
              <a:ext cx="25200" cy="5367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indent="0" lvl="0" marL="0" marR="0" rtl="0" algn="l">
              <a:lnSpc>
                <a:spcPct val="100000"/>
              </a:lnSpc>
              <a:spcBef>
                <a:spcPts val="0"/>
              </a:spcBef>
              <a:spcAft>
                <a:spcPts val="0"/>
              </a:spcAft>
              <a:buNone/>
              <a:defRPr sz="3000">
                <a:solidFill>
                  <a:srgbClr val="990000"/>
                </a:solidFill>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8" name="Google Shape;28;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Font typeface="Inter"/>
              <a:buChar char="●"/>
              <a:defRPr>
                <a:latin typeface="Inter"/>
                <a:ea typeface="Inter"/>
                <a:cs typeface="Inter"/>
                <a:sym typeface="Inter"/>
              </a:defRPr>
            </a:lvl1pPr>
            <a:lvl2pPr indent="-298450" lvl="1" marL="914400">
              <a:spcBef>
                <a:spcPts val="0"/>
              </a:spcBef>
              <a:spcAft>
                <a:spcPts val="0"/>
              </a:spcAft>
              <a:buSzPts val="1100"/>
              <a:buFont typeface="Inter"/>
              <a:buChar char="○"/>
              <a:defRPr>
                <a:latin typeface="Inter"/>
                <a:ea typeface="Inter"/>
                <a:cs typeface="Inter"/>
                <a:sym typeface="Inter"/>
              </a:defRPr>
            </a:lvl2pPr>
            <a:lvl3pPr indent="-298450" lvl="2" marL="1371600">
              <a:spcBef>
                <a:spcPts val="0"/>
              </a:spcBef>
              <a:spcAft>
                <a:spcPts val="0"/>
              </a:spcAft>
              <a:buSzPts val="1100"/>
              <a:buFont typeface="Inter"/>
              <a:buChar char="■"/>
              <a:defRPr>
                <a:latin typeface="Inter"/>
                <a:ea typeface="Inter"/>
                <a:cs typeface="Inter"/>
                <a:sym typeface="Inter"/>
              </a:defRPr>
            </a:lvl3pPr>
            <a:lvl4pPr indent="-298450" lvl="3" marL="1828800">
              <a:spcBef>
                <a:spcPts val="0"/>
              </a:spcBef>
              <a:spcAft>
                <a:spcPts val="0"/>
              </a:spcAft>
              <a:buSzPts val="1100"/>
              <a:buFont typeface="Inter"/>
              <a:buChar char="●"/>
              <a:defRPr>
                <a:latin typeface="Inter"/>
                <a:ea typeface="Inter"/>
                <a:cs typeface="Inter"/>
                <a:sym typeface="Inter"/>
              </a:defRPr>
            </a:lvl4pPr>
            <a:lvl5pPr indent="-298450" lvl="4" marL="2286000">
              <a:spcBef>
                <a:spcPts val="0"/>
              </a:spcBef>
              <a:spcAft>
                <a:spcPts val="0"/>
              </a:spcAft>
              <a:buSzPts val="1100"/>
              <a:buFont typeface="Inter"/>
              <a:buChar char="○"/>
              <a:defRPr>
                <a:latin typeface="Inter"/>
                <a:ea typeface="Inter"/>
                <a:cs typeface="Inter"/>
                <a:sym typeface="Inter"/>
              </a:defRPr>
            </a:lvl5pPr>
            <a:lvl6pPr indent="-298450" lvl="5" marL="2743200">
              <a:spcBef>
                <a:spcPts val="0"/>
              </a:spcBef>
              <a:spcAft>
                <a:spcPts val="0"/>
              </a:spcAft>
              <a:buSzPts val="1100"/>
              <a:buFont typeface="Inter"/>
              <a:buChar char="■"/>
              <a:defRPr>
                <a:latin typeface="Inter"/>
                <a:ea typeface="Inter"/>
                <a:cs typeface="Inter"/>
                <a:sym typeface="Inter"/>
              </a:defRPr>
            </a:lvl6pPr>
            <a:lvl7pPr indent="-298450" lvl="6" marL="3200400">
              <a:spcBef>
                <a:spcPts val="0"/>
              </a:spcBef>
              <a:spcAft>
                <a:spcPts val="0"/>
              </a:spcAft>
              <a:buSzPts val="1100"/>
              <a:buFont typeface="Inter"/>
              <a:buChar char="●"/>
              <a:defRPr>
                <a:latin typeface="Inter"/>
                <a:ea typeface="Inter"/>
                <a:cs typeface="Inter"/>
                <a:sym typeface="Inter"/>
              </a:defRPr>
            </a:lvl7pPr>
            <a:lvl8pPr indent="-298450" lvl="7" marL="3657600">
              <a:spcBef>
                <a:spcPts val="0"/>
              </a:spcBef>
              <a:spcAft>
                <a:spcPts val="0"/>
              </a:spcAft>
              <a:buSzPts val="1100"/>
              <a:buFont typeface="Inter"/>
              <a:buChar char="○"/>
              <a:defRPr>
                <a:latin typeface="Inter"/>
                <a:ea typeface="Inter"/>
                <a:cs typeface="Inter"/>
                <a:sym typeface="Inter"/>
              </a:defRPr>
            </a:lvl8pPr>
            <a:lvl9pPr indent="-298450" lvl="8" marL="4114800">
              <a:spcBef>
                <a:spcPts val="0"/>
              </a:spcBef>
              <a:spcAft>
                <a:spcPts val="0"/>
              </a:spcAft>
              <a:buSzPts val="1100"/>
              <a:buFont typeface="Inter"/>
              <a:buChar char="■"/>
              <a:defRPr>
                <a:latin typeface="Inter"/>
                <a:ea typeface="Inter"/>
                <a:cs typeface="Inter"/>
                <a:sym typeface="Inter"/>
              </a:defRPr>
            </a:lvl9pPr>
          </a:lstStyle>
          <a:p/>
        </p:txBody>
      </p:sp>
      <p:sp>
        <p:nvSpPr>
          <p:cNvPr id="29" name="Google Shape;29;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4"/>
          <p:cNvSpPr txBox="1"/>
          <p:nvPr/>
        </p:nvSpPr>
        <p:spPr>
          <a:xfrm>
            <a:off x="-342644" y="4851000"/>
            <a:ext cx="5178900" cy="2925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700">
                <a:latin typeface="Inter Light"/>
                <a:ea typeface="Inter Light"/>
                <a:cs typeface="Inter Light"/>
                <a:sym typeface="Inter Light"/>
              </a:rPr>
              <a:t>CSCI 461: Artificial Intelligence for Sustainable Development</a:t>
            </a:r>
            <a:endParaRPr sz="700">
              <a:latin typeface="Inter Light"/>
              <a:ea typeface="Inter Light"/>
              <a:cs typeface="Inter Light"/>
              <a:sym typeface="Inter Light"/>
            </a:endParaRPr>
          </a:p>
        </p:txBody>
      </p:sp>
      <p:pic>
        <p:nvPicPr>
          <p:cNvPr id="31" name="Google Shape;31;p4"/>
          <p:cNvPicPr preferRelativeResize="0"/>
          <p:nvPr/>
        </p:nvPicPr>
        <p:blipFill>
          <a:blip r:embed="rId2">
            <a:alphaModFix/>
          </a:blip>
          <a:stretch>
            <a:fillRect/>
          </a:stretch>
        </p:blipFill>
        <p:spPr>
          <a:xfrm>
            <a:off x="61369" y="4857709"/>
            <a:ext cx="581090" cy="292500"/>
          </a:xfrm>
          <a:prstGeom prst="rect">
            <a:avLst/>
          </a:prstGeom>
          <a:noFill/>
          <a:ln>
            <a:noFill/>
          </a:ln>
        </p:spPr>
      </p:pic>
      <p:cxnSp>
        <p:nvCxnSpPr>
          <p:cNvPr id="32" name="Google Shape;32;p4"/>
          <p:cNvCxnSpPr/>
          <p:nvPr/>
        </p:nvCxnSpPr>
        <p:spPr>
          <a:xfrm>
            <a:off x="-14831" y="4820244"/>
            <a:ext cx="3226800" cy="0"/>
          </a:xfrm>
          <a:prstGeom prst="straightConnector1">
            <a:avLst/>
          </a:prstGeom>
          <a:noFill/>
          <a:ln cap="flat" cmpd="sng" w="9525">
            <a:solidFill>
              <a:schemeClr val="dk2"/>
            </a:solidFill>
            <a:prstDash val="solid"/>
            <a:round/>
            <a:headEnd len="med" w="med" type="none"/>
            <a:tailEnd len="med" w="med" type="none"/>
          </a:ln>
        </p:spPr>
      </p:cxnSp>
      <p:sp>
        <p:nvSpPr>
          <p:cNvPr id="33" name="Google Shape;33;p4"/>
          <p:cNvSpPr txBox="1"/>
          <p:nvPr/>
        </p:nvSpPr>
        <p:spPr>
          <a:xfrm>
            <a:off x="-342644" y="4851000"/>
            <a:ext cx="5178900" cy="2925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700">
                <a:latin typeface="Inter Light"/>
                <a:ea typeface="Inter Light"/>
                <a:cs typeface="Inter Light"/>
                <a:sym typeface="Inter Light"/>
              </a:rPr>
              <a:t>CSCI 461: Artificial Intelligence for Sustainable Development</a:t>
            </a:r>
            <a:endParaRPr sz="700">
              <a:latin typeface="Inter Light"/>
              <a:ea typeface="Inter Light"/>
              <a:cs typeface="Inter Light"/>
              <a:sym typeface="Inter Light"/>
            </a:endParaRPr>
          </a:p>
        </p:txBody>
      </p:sp>
      <p:pic>
        <p:nvPicPr>
          <p:cNvPr id="34" name="Google Shape;34;p4"/>
          <p:cNvPicPr preferRelativeResize="0"/>
          <p:nvPr/>
        </p:nvPicPr>
        <p:blipFill>
          <a:blip r:embed="rId2">
            <a:alphaModFix/>
          </a:blip>
          <a:stretch>
            <a:fillRect/>
          </a:stretch>
        </p:blipFill>
        <p:spPr>
          <a:xfrm>
            <a:off x="61369" y="4857709"/>
            <a:ext cx="581090" cy="292500"/>
          </a:xfrm>
          <a:prstGeom prst="rect">
            <a:avLst/>
          </a:prstGeom>
          <a:noFill/>
          <a:ln>
            <a:noFill/>
          </a:ln>
        </p:spPr>
      </p:pic>
      <p:cxnSp>
        <p:nvCxnSpPr>
          <p:cNvPr id="35" name="Google Shape;35;p4"/>
          <p:cNvCxnSpPr/>
          <p:nvPr/>
        </p:nvCxnSpPr>
        <p:spPr>
          <a:xfrm>
            <a:off x="-14831" y="4820244"/>
            <a:ext cx="4720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9" name="Google Shape;39;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0" name="Google Shape;40;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1" name="Google Shape;41;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2" name="Google Shape;42;p5"/>
          <p:cNvGrpSpPr/>
          <p:nvPr/>
        </p:nvGrpSpPr>
        <p:grpSpPr>
          <a:xfrm>
            <a:off x="830392" y="1191256"/>
            <a:ext cx="745763" cy="45826"/>
            <a:chOff x="4580561" y="2589004"/>
            <a:chExt cx="1064464" cy="25200"/>
          </a:xfrm>
        </p:grpSpPr>
        <p:sp>
          <p:nvSpPr>
            <p:cNvPr id="43" name="Google Shape;43;p5"/>
            <p:cNvSpPr/>
            <p:nvPr/>
          </p:nvSpPr>
          <p:spPr>
            <a:xfrm rot="-5400000">
              <a:off x="5366325" y="2335504"/>
              <a:ext cx="25200" cy="532200"/>
            </a:xfrm>
            <a:prstGeom prst="rect">
              <a:avLst/>
            </a:prstGeom>
            <a:solidFill>
              <a:srgbClr val="FFD96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rot="-5400000">
              <a:off x="4836311" y="2333254"/>
              <a:ext cx="25200" cy="5367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8" name="Google Shape;48;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6"/>
          <p:cNvGrpSpPr/>
          <p:nvPr/>
        </p:nvGrpSpPr>
        <p:grpSpPr>
          <a:xfrm>
            <a:off x="830392" y="1191256"/>
            <a:ext cx="745763" cy="45826"/>
            <a:chOff x="4580561" y="2589004"/>
            <a:chExt cx="1064464" cy="25200"/>
          </a:xfrm>
        </p:grpSpPr>
        <p:sp>
          <p:nvSpPr>
            <p:cNvPr id="50" name="Google Shape;50;p6"/>
            <p:cNvSpPr/>
            <p:nvPr/>
          </p:nvSpPr>
          <p:spPr>
            <a:xfrm rot="-5400000">
              <a:off x="5366325" y="2335504"/>
              <a:ext cx="25200" cy="532200"/>
            </a:xfrm>
            <a:prstGeom prst="rect">
              <a:avLst/>
            </a:prstGeom>
            <a:solidFill>
              <a:srgbClr val="FFD96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5400000">
              <a:off x="4836311" y="2333254"/>
              <a:ext cx="25200" cy="5367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5" name="Google Shape;55;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 name="Google Shape;56;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7" name="Google Shape;57;p7"/>
          <p:cNvGrpSpPr/>
          <p:nvPr/>
        </p:nvGrpSpPr>
        <p:grpSpPr>
          <a:xfrm>
            <a:off x="830392" y="1191256"/>
            <a:ext cx="745763" cy="45826"/>
            <a:chOff x="4580561" y="2589004"/>
            <a:chExt cx="1064464" cy="25200"/>
          </a:xfrm>
        </p:grpSpPr>
        <p:sp>
          <p:nvSpPr>
            <p:cNvPr id="58" name="Google Shape;58;p7"/>
            <p:cNvSpPr/>
            <p:nvPr/>
          </p:nvSpPr>
          <p:spPr>
            <a:xfrm rot="-5400000">
              <a:off x="5366325" y="2335504"/>
              <a:ext cx="25200" cy="532200"/>
            </a:xfrm>
            <a:prstGeom prst="rect">
              <a:avLst/>
            </a:prstGeom>
            <a:solidFill>
              <a:srgbClr val="FFD96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5400000">
              <a:off x="4836311" y="2333254"/>
              <a:ext cx="25200" cy="5367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0" name="Shape 60"/>
        <p:cNvGrpSpPr/>
        <p:nvPr/>
      </p:nvGrpSpPr>
      <p:grpSpPr>
        <a:xfrm>
          <a:off x="0" y="0"/>
          <a:ext cx="0" cy="0"/>
          <a:chOff x="0" y="0"/>
          <a:chExt cx="0" cy="0"/>
        </a:xfrm>
      </p:grpSpPr>
      <p:grpSp>
        <p:nvGrpSpPr>
          <p:cNvPr id="61" name="Google Shape;61;p8"/>
          <p:cNvGrpSpPr/>
          <p:nvPr/>
        </p:nvGrpSpPr>
        <p:grpSpPr>
          <a:xfrm>
            <a:off x="830392" y="4169130"/>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5" name="Google Shape;65;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9"/>
          <p:cNvGrpSpPr/>
          <p:nvPr/>
        </p:nvGrpSpPr>
        <p:grpSpPr>
          <a:xfrm>
            <a:off x="830392" y="1191256"/>
            <a:ext cx="745763" cy="45826"/>
            <a:chOff x="4580561" y="2589004"/>
            <a:chExt cx="1064464" cy="25200"/>
          </a:xfrm>
        </p:grpSpPr>
        <p:sp>
          <p:nvSpPr>
            <p:cNvPr id="69" name="Google Shape;6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72" name="Google Shape;72;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3" name="Google Shape;73;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4" name="Google Shape;74;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7" name="Google Shape;77;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indent="0" lvl="0" marL="0" marR="0" rtl="0" algn="l">
              <a:lnSpc>
                <a:spcPct val="100000"/>
              </a:lnSpc>
              <a:spcBef>
                <a:spcPts val="0"/>
              </a:spcBef>
              <a:spcAft>
                <a:spcPts val="0"/>
              </a:spcAft>
              <a:buNone/>
              <a:defRPr sz="3000">
                <a:solidFill>
                  <a:srgbClr val="990000"/>
                </a:solidFill>
                <a:latin typeface="Inter SemiBold"/>
                <a:ea typeface="Inter SemiBold"/>
                <a:cs typeface="Inter SemiBold"/>
                <a:sym typeface="Inter SemiBold"/>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Inter"/>
              <a:buChar char="●"/>
              <a:defRPr sz="1300">
                <a:solidFill>
                  <a:schemeClr val="accent1"/>
                </a:solidFill>
                <a:latin typeface="Inter"/>
                <a:ea typeface="Inter"/>
                <a:cs typeface="Inter"/>
                <a:sym typeface="Inter"/>
              </a:defRPr>
            </a:lvl1pPr>
            <a:lvl2pPr indent="-298450" lvl="1" marL="914400">
              <a:lnSpc>
                <a:spcPct val="115000"/>
              </a:lnSpc>
              <a:spcBef>
                <a:spcPts val="0"/>
              </a:spcBef>
              <a:spcAft>
                <a:spcPts val="0"/>
              </a:spcAft>
              <a:buClr>
                <a:schemeClr val="accent1"/>
              </a:buClr>
              <a:buSzPts val="1100"/>
              <a:buFont typeface="Inter"/>
              <a:buChar char="○"/>
              <a:defRPr sz="1100">
                <a:solidFill>
                  <a:schemeClr val="accent1"/>
                </a:solidFill>
                <a:latin typeface="Inter"/>
                <a:ea typeface="Inter"/>
                <a:cs typeface="Inter"/>
                <a:sym typeface="Inter"/>
              </a:defRPr>
            </a:lvl2pPr>
            <a:lvl3pPr indent="-298450" lvl="2" marL="1371600">
              <a:lnSpc>
                <a:spcPct val="115000"/>
              </a:lnSpc>
              <a:spcBef>
                <a:spcPts val="0"/>
              </a:spcBef>
              <a:spcAft>
                <a:spcPts val="0"/>
              </a:spcAft>
              <a:buClr>
                <a:schemeClr val="accent1"/>
              </a:buClr>
              <a:buSzPts val="1100"/>
              <a:buFont typeface="Inter"/>
              <a:buChar char="■"/>
              <a:defRPr sz="1100">
                <a:solidFill>
                  <a:schemeClr val="accent1"/>
                </a:solidFill>
                <a:latin typeface="Inter"/>
                <a:ea typeface="Inter"/>
                <a:cs typeface="Inter"/>
                <a:sym typeface="Inter"/>
              </a:defRPr>
            </a:lvl3pPr>
            <a:lvl4pPr indent="-298450" lvl="3" marL="1828800">
              <a:lnSpc>
                <a:spcPct val="115000"/>
              </a:lnSpc>
              <a:spcBef>
                <a:spcPts val="0"/>
              </a:spcBef>
              <a:spcAft>
                <a:spcPts val="0"/>
              </a:spcAft>
              <a:buClr>
                <a:schemeClr val="accent1"/>
              </a:buClr>
              <a:buSzPts val="1100"/>
              <a:buFont typeface="Inter"/>
              <a:buChar char="●"/>
              <a:defRPr sz="1100">
                <a:solidFill>
                  <a:schemeClr val="accent1"/>
                </a:solidFill>
                <a:latin typeface="Inter"/>
                <a:ea typeface="Inter"/>
                <a:cs typeface="Inter"/>
                <a:sym typeface="Inter"/>
              </a:defRPr>
            </a:lvl4pPr>
            <a:lvl5pPr indent="-298450" lvl="4" marL="2286000">
              <a:lnSpc>
                <a:spcPct val="115000"/>
              </a:lnSpc>
              <a:spcBef>
                <a:spcPts val="0"/>
              </a:spcBef>
              <a:spcAft>
                <a:spcPts val="0"/>
              </a:spcAft>
              <a:buClr>
                <a:schemeClr val="accent1"/>
              </a:buClr>
              <a:buSzPts val="1100"/>
              <a:buFont typeface="Inter"/>
              <a:buChar char="○"/>
              <a:defRPr sz="1100">
                <a:solidFill>
                  <a:schemeClr val="accent1"/>
                </a:solidFill>
                <a:latin typeface="Inter"/>
                <a:ea typeface="Inter"/>
                <a:cs typeface="Inter"/>
                <a:sym typeface="Inter"/>
              </a:defRPr>
            </a:lvl5pPr>
            <a:lvl6pPr indent="-298450" lvl="5" marL="2743200">
              <a:lnSpc>
                <a:spcPct val="115000"/>
              </a:lnSpc>
              <a:spcBef>
                <a:spcPts val="0"/>
              </a:spcBef>
              <a:spcAft>
                <a:spcPts val="0"/>
              </a:spcAft>
              <a:buClr>
                <a:schemeClr val="accent1"/>
              </a:buClr>
              <a:buSzPts val="1100"/>
              <a:buFont typeface="Inter"/>
              <a:buChar char="■"/>
              <a:defRPr sz="1100">
                <a:solidFill>
                  <a:schemeClr val="accent1"/>
                </a:solidFill>
                <a:latin typeface="Inter"/>
                <a:ea typeface="Inter"/>
                <a:cs typeface="Inter"/>
                <a:sym typeface="Inter"/>
              </a:defRPr>
            </a:lvl6pPr>
            <a:lvl7pPr indent="-298450" lvl="6" marL="3200400">
              <a:lnSpc>
                <a:spcPct val="115000"/>
              </a:lnSpc>
              <a:spcBef>
                <a:spcPts val="0"/>
              </a:spcBef>
              <a:spcAft>
                <a:spcPts val="0"/>
              </a:spcAft>
              <a:buClr>
                <a:schemeClr val="accent1"/>
              </a:buClr>
              <a:buSzPts val="1100"/>
              <a:buFont typeface="Inter"/>
              <a:buChar char="●"/>
              <a:defRPr sz="1100">
                <a:solidFill>
                  <a:schemeClr val="accent1"/>
                </a:solidFill>
                <a:latin typeface="Inter"/>
                <a:ea typeface="Inter"/>
                <a:cs typeface="Inter"/>
                <a:sym typeface="Inter"/>
              </a:defRPr>
            </a:lvl7pPr>
            <a:lvl8pPr indent="-298450" lvl="7" marL="3657600">
              <a:lnSpc>
                <a:spcPct val="115000"/>
              </a:lnSpc>
              <a:spcBef>
                <a:spcPts val="0"/>
              </a:spcBef>
              <a:spcAft>
                <a:spcPts val="0"/>
              </a:spcAft>
              <a:buClr>
                <a:schemeClr val="accent1"/>
              </a:buClr>
              <a:buSzPts val="1100"/>
              <a:buFont typeface="Inter"/>
              <a:buChar char="○"/>
              <a:defRPr sz="1100">
                <a:solidFill>
                  <a:schemeClr val="accent1"/>
                </a:solidFill>
                <a:latin typeface="Inter"/>
                <a:ea typeface="Inter"/>
                <a:cs typeface="Inter"/>
                <a:sym typeface="Inter"/>
              </a:defRPr>
            </a:lvl8pPr>
            <a:lvl9pPr indent="-298450" lvl="8" marL="4114800">
              <a:lnSpc>
                <a:spcPct val="115000"/>
              </a:lnSpc>
              <a:spcBef>
                <a:spcPts val="0"/>
              </a:spcBef>
              <a:spcAft>
                <a:spcPts val="0"/>
              </a:spcAft>
              <a:buClr>
                <a:schemeClr val="accent1"/>
              </a:buClr>
              <a:buSzPts val="1100"/>
              <a:buFont typeface="Inter"/>
              <a:buChar char="■"/>
              <a:defRPr sz="1100">
                <a:solidFill>
                  <a:schemeClr val="accent1"/>
                </a:solidFill>
                <a:latin typeface="Inter"/>
                <a:ea typeface="Inter"/>
                <a:cs typeface="Inter"/>
                <a:sym typeface="Inter"/>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 name="Shape 87"/>
        <p:cNvGrpSpPr/>
        <p:nvPr/>
      </p:nvGrpSpPr>
      <p:grpSpPr>
        <a:xfrm>
          <a:off x="0" y="0"/>
          <a:ext cx="0" cy="0"/>
          <a:chOff x="0" y="0"/>
          <a:chExt cx="0" cy="0"/>
        </a:xfrm>
      </p:grpSpPr>
      <p:sp>
        <p:nvSpPr>
          <p:cNvPr id="88" name="Google Shape;8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9" name="Google Shape;89;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0" name="Google Shape;9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3"/>
          <p:cNvSpPr txBox="1"/>
          <p:nvPr/>
        </p:nvSpPr>
        <p:spPr>
          <a:xfrm>
            <a:off x="-342644" y="4851000"/>
            <a:ext cx="5178900" cy="2925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700">
                <a:latin typeface="Inter Light"/>
                <a:ea typeface="Inter Light"/>
                <a:cs typeface="Inter Light"/>
                <a:sym typeface="Inter Light"/>
              </a:rPr>
              <a:t>CSCI 461: Artificial Intelligence for Sustainable Development</a:t>
            </a:r>
            <a:endParaRPr sz="700">
              <a:latin typeface="Inter Light"/>
              <a:ea typeface="Inter Light"/>
              <a:cs typeface="Inter Light"/>
              <a:sym typeface="Inter Light"/>
            </a:endParaRPr>
          </a:p>
        </p:txBody>
      </p:sp>
      <p:pic>
        <p:nvPicPr>
          <p:cNvPr id="92" name="Google Shape;92;p13"/>
          <p:cNvPicPr preferRelativeResize="0"/>
          <p:nvPr/>
        </p:nvPicPr>
        <p:blipFill>
          <a:blip r:embed="rId1">
            <a:alphaModFix/>
          </a:blip>
          <a:stretch>
            <a:fillRect/>
          </a:stretch>
        </p:blipFill>
        <p:spPr>
          <a:xfrm>
            <a:off x="61369" y="4857709"/>
            <a:ext cx="581090" cy="292500"/>
          </a:xfrm>
          <a:prstGeom prst="rect">
            <a:avLst/>
          </a:prstGeom>
          <a:noFill/>
          <a:ln>
            <a:noFill/>
          </a:ln>
        </p:spPr>
      </p:pic>
      <p:cxnSp>
        <p:nvCxnSpPr>
          <p:cNvPr id="93" name="Google Shape;93;p13"/>
          <p:cNvCxnSpPr/>
          <p:nvPr/>
        </p:nvCxnSpPr>
        <p:spPr>
          <a:xfrm>
            <a:off x="-14831" y="4820244"/>
            <a:ext cx="3226800" cy="0"/>
          </a:xfrm>
          <a:prstGeom prst="straightConnector1">
            <a:avLst/>
          </a:prstGeom>
          <a:noFill/>
          <a:ln cap="flat" cmpd="sng" w="9525">
            <a:solidFill>
              <a:schemeClr val="dk2"/>
            </a:solidFill>
            <a:prstDash val="solid"/>
            <a:round/>
            <a:headEnd len="med" w="med" type="none"/>
            <a:tailEnd len="med" w="med" type="none"/>
          </a:ln>
        </p:spPr>
      </p:cxnSp>
      <p:sp>
        <p:nvSpPr>
          <p:cNvPr id="94" name="Google Shape;94;p13"/>
          <p:cNvSpPr txBox="1"/>
          <p:nvPr/>
        </p:nvSpPr>
        <p:spPr>
          <a:xfrm>
            <a:off x="-342644" y="4851000"/>
            <a:ext cx="5178900" cy="2925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700">
                <a:latin typeface="Inter Light"/>
                <a:ea typeface="Inter Light"/>
                <a:cs typeface="Inter Light"/>
                <a:sym typeface="Inter Light"/>
              </a:rPr>
              <a:t>CSCI 461: Artificial Intelligence for Sustainable Development</a:t>
            </a:r>
            <a:endParaRPr sz="700">
              <a:latin typeface="Inter Light"/>
              <a:ea typeface="Inter Light"/>
              <a:cs typeface="Inter Light"/>
              <a:sym typeface="Inter Light"/>
            </a:endParaRPr>
          </a:p>
        </p:txBody>
      </p:sp>
      <p:pic>
        <p:nvPicPr>
          <p:cNvPr id="95" name="Google Shape;95;p13"/>
          <p:cNvPicPr preferRelativeResize="0"/>
          <p:nvPr/>
        </p:nvPicPr>
        <p:blipFill>
          <a:blip r:embed="rId1">
            <a:alphaModFix/>
          </a:blip>
          <a:stretch>
            <a:fillRect/>
          </a:stretch>
        </p:blipFill>
        <p:spPr>
          <a:xfrm>
            <a:off x="61369" y="4857709"/>
            <a:ext cx="581090" cy="292500"/>
          </a:xfrm>
          <a:prstGeom prst="rect">
            <a:avLst/>
          </a:prstGeom>
          <a:noFill/>
          <a:ln>
            <a:noFill/>
          </a:ln>
        </p:spPr>
      </p:pic>
      <p:cxnSp>
        <p:nvCxnSpPr>
          <p:cNvPr id="96" name="Google Shape;96;p13"/>
          <p:cNvCxnSpPr/>
          <p:nvPr/>
        </p:nvCxnSpPr>
        <p:spPr>
          <a:xfrm>
            <a:off x="-14831" y="4820244"/>
            <a:ext cx="472020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jpg"/><Relationship Id="rId5" Type="http://schemas.openxmlformats.org/officeDocument/2006/relationships/image" Target="../media/image5.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ctrTitle"/>
          </p:nvPr>
        </p:nvSpPr>
        <p:spPr>
          <a:xfrm>
            <a:off x="311708" y="876300"/>
            <a:ext cx="8520600" cy="20526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990"/>
              <a:buNone/>
            </a:pPr>
            <a:r>
              <a:rPr b="1" lang="en" sz="3000">
                <a:solidFill>
                  <a:srgbClr val="990000"/>
                </a:solidFill>
                <a:latin typeface="Inter"/>
                <a:ea typeface="Inter"/>
                <a:cs typeface="Inter"/>
                <a:sym typeface="Inter"/>
              </a:rPr>
              <a:t>A Data Mining Approach to Air Pollution Analysis and Sustainable Policy Development</a:t>
            </a:r>
            <a:endParaRPr b="1" sz="3000">
              <a:solidFill>
                <a:srgbClr val="990000"/>
              </a:solidFill>
              <a:latin typeface="Inter"/>
              <a:ea typeface="Inter"/>
              <a:cs typeface="Inter"/>
              <a:sym typeface="Inter"/>
            </a:endParaRPr>
          </a:p>
        </p:txBody>
      </p:sp>
      <p:sp>
        <p:nvSpPr>
          <p:cNvPr id="143" name="Google Shape;143;p25"/>
          <p:cNvSpPr txBox="1"/>
          <p:nvPr>
            <p:ph idx="1" type="subTitle"/>
          </p:nvPr>
        </p:nvSpPr>
        <p:spPr>
          <a:xfrm>
            <a:off x="311700" y="2813450"/>
            <a:ext cx="8520600" cy="17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Inter"/>
                <a:ea typeface="Inter"/>
                <a:cs typeface="Inter"/>
                <a:sym typeface="Inter"/>
              </a:rPr>
              <a:t>Work By</a:t>
            </a:r>
            <a:r>
              <a:rPr b="1" lang="en" sz="1500">
                <a:latin typeface="Inter"/>
                <a:ea typeface="Inter"/>
                <a:cs typeface="Inter"/>
                <a:sym typeface="Inter"/>
              </a:rPr>
              <a:t>:</a:t>
            </a:r>
            <a:r>
              <a:rPr lang="en" sz="1500">
                <a:latin typeface="Inter"/>
                <a:ea typeface="Inter"/>
                <a:cs typeface="Inter"/>
                <a:sym typeface="Inter"/>
              </a:rPr>
              <a:t> Akash Vishwakarma, Himanshu Borole, Shantanu Jhaveri, Vaibhav Rungta</a:t>
            </a:r>
            <a:endParaRPr sz="1500">
              <a:latin typeface="Inter"/>
              <a:ea typeface="Inter"/>
              <a:cs typeface="Inter"/>
              <a:sym typeface="Inter"/>
            </a:endParaRPr>
          </a:p>
          <a:p>
            <a:pPr indent="0" lvl="0" marL="0" rtl="0" algn="l">
              <a:spcBef>
                <a:spcPts val="0"/>
              </a:spcBef>
              <a:spcAft>
                <a:spcPts val="0"/>
              </a:spcAft>
              <a:buNone/>
            </a:pPr>
            <a:r>
              <a:t/>
            </a:r>
            <a:endParaRPr sz="1500">
              <a:latin typeface="Inter"/>
              <a:ea typeface="Inter"/>
              <a:cs typeface="Inter"/>
              <a:sym typeface="Inter"/>
            </a:endParaRPr>
          </a:p>
          <a:p>
            <a:pPr indent="0" lvl="0" marL="0" rtl="0" algn="l">
              <a:spcBef>
                <a:spcPts val="0"/>
              </a:spcBef>
              <a:spcAft>
                <a:spcPts val="0"/>
              </a:spcAft>
              <a:buNone/>
            </a:pPr>
            <a:r>
              <a:t/>
            </a:r>
            <a:endParaRPr sz="1500">
              <a:latin typeface="Inter"/>
              <a:ea typeface="Inter"/>
              <a:cs typeface="Inter"/>
              <a:sym typeface="Inter"/>
            </a:endParaRPr>
          </a:p>
          <a:p>
            <a:pPr indent="0" lvl="0" marL="0" rtl="0" algn="l">
              <a:spcBef>
                <a:spcPts val="0"/>
              </a:spcBef>
              <a:spcAft>
                <a:spcPts val="0"/>
              </a:spcAft>
              <a:buNone/>
            </a:pPr>
            <a:r>
              <a:t/>
            </a:r>
            <a:endParaRPr sz="1500">
              <a:latin typeface="Inter"/>
              <a:ea typeface="Inter"/>
              <a:cs typeface="Inter"/>
              <a:sym typeface="Inter"/>
            </a:endParaRPr>
          </a:p>
          <a:p>
            <a:pPr indent="0" lvl="0" marL="0" marR="0" rtl="0" algn="l">
              <a:lnSpc>
                <a:spcPct val="100000"/>
              </a:lnSpc>
              <a:spcBef>
                <a:spcPts val="0"/>
              </a:spcBef>
              <a:spcAft>
                <a:spcPts val="0"/>
              </a:spcAft>
              <a:buNone/>
            </a:pPr>
            <a:r>
              <a:rPr lang="en" sz="1500">
                <a:latin typeface="Inter"/>
                <a:ea typeface="Inter"/>
                <a:cs typeface="Inter"/>
                <a:sym typeface="Inter"/>
              </a:rPr>
              <a:t>Dr. Bistra Dilkina, PhD</a:t>
            </a:r>
            <a:endParaRPr sz="1500">
              <a:latin typeface="Inter"/>
              <a:ea typeface="Inter"/>
              <a:cs typeface="Inter"/>
              <a:sym typeface="Inter"/>
            </a:endParaRPr>
          </a:p>
          <a:p>
            <a:pPr indent="0" lvl="0" marL="0" marR="0" rtl="0" algn="l">
              <a:lnSpc>
                <a:spcPct val="100000"/>
              </a:lnSpc>
              <a:spcBef>
                <a:spcPts val="0"/>
              </a:spcBef>
              <a:spcAft>
                <a:spcPts val="0"/>
              </a:spcAft>
              <a:buNone/>
            </a:pPr>
            <a:r>
              <a:rPr i="1" lang="en" sz="1500">
                <a:latin typeface="Inter"/>
                <a:ea typeface="Inter"/>
                <a:cs typeface="Inter"/>
                <a:sym typeface="Inter"/>
              </a:rPr>
              <a:t>Professor &amp; Director of USC Center for AI in Society</a:t>
            </a:r>
            <a:endParaRPr i="1" sz="1500">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1500">
              <a:latin typeface="Inter"/>
              <a:ea typeface="Inter"/>
              <a:cs typeface="Inter"/>
              <a:sym typeface="Inter"/>
            </a:endParaRPr>
          </a:p>
        </p:txBody>
      </p:sp>
      <p:pic>
        <p:nvPicPr>
          <p:cNvPr id="144" name="Google Shape;144;p25"/>
          <p:cNvPicPr preferRelativeResize="0"/>
          <p:nvPr/>
        </p:nvPicPr>
        <p:blipFill>
          <a:blip r:embed="rId3">
            <a:alphaModFix/>
          </a:blip>
          <a:stretch>
            <a:fillRect/>
          </a:stretch>
        </p:blipFill>
        <p:spPr>
          <a:xfrm>
            <a:off x="152400" y="152400"/>
            <a:ext cx="2571750" cy="723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idx="1" type="body"/>
          </p:nvPr>
        </p:nvSpPr>
        <p:spPr>
          <a:xfrm>
            <a:off x="2052950" y="1498875"/>
            <a:ext cx="6880200" cy="2973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By applying a land mask, we significantly enhanced the accuracy of our environmental analysis. This method effectively removes marine and other non-terrestrial data points, which could otherwise skew results or lead to incorrect interpretations in a land-focused study.</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rPr lang="en" sz="1400"/>
              <a:t>Opting for a 110m resolution land mask facilitated a more efficient processing time compared to higher-resolution alternatives, without compromising the integrity of our analysis for the scale at which we operated.</a:t>
            </a:r>
            <a:endParaRPr b="1" sz="1400"/>
          </a:p>
          <a:p>
            <a:pPr indent="0" lvl="0" marL="0" rtl="0" algn="l">
              <a:spcBef>
                <a:spcPts val="1200"/>
              </a:spcBef>
              <a:spcAft>
                <a:spcPts val="1200"/>
              </a:spcAft>
              <a:buNone/>
            </a:pPr>
            <a:r>
              <a:t/>
            </a:r>
            <a:endParaRPr sz="1400"/>
          </a:p>
        </p:txBody>
      </p:sp>
      <p:sp>
        <p:nvSpPr>
          <p:cNvPr id="208" name="Google Shape;208;p34"/>
          <p:cNvSpPr txBox="1"/>
          <p:nvPr>
            <p:ph idx="1" type="body"/>
          </p:nvPr>
        </p:nvSpPr>
        <p:spPr>
          <a:xfrm>
            <a:off x="718375" y="1478160"/>
            <a:ext cx="2555400" cy="58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800"/>
              <a:t>Accuracy:</a:t>
            </a:r>
            <a:endParaRPr b="1" sz="1800"/>
          </a:p>
        </p:txBody>
      </p:sp>
      <p:sp>
        <p:nvSpPr>
          <p:cNvPr id="209" name="Google Shape;209;p34"/>
          <p:cNvSpPr txBox="1"/>
          <p:nvPr>
            <p:ph idx="1" type="body"/>
          </p:nvPr>
        </p:nvSpPr>
        <p:spPr>
          <a:xfrm>
            <a:off x="718375" y="2998469"/>
            <a:ext cx="2555400" cy="58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800"/>
              <a:t>Efficiency</a:t>
            </a:r>
            <a:r>
              <a:rPr b="1" lang="en" sz="1800"/>
              <a:t>:</a:t>
            </a:r>
            <a:endParaRPr b="1" sz="1800"/>
          </a:p>
        </p:txBody>
      </p:sp>
      <p:sp>
        <p:nvSpPr>
          <p:cNvPr id="210" name="Google Shape;210;p34"/>
          <p:cNvSpPr txBox="1"/>
          <p:nvPr>
            <p:ph type="title"/>
          </p:nvPr>
        </p:nvSpPr>
        <p:spPr>
          <a:xfrm>
            <a:off x="727650" y="58000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Implications of Preprocessing</a:t>
            </a:r>
            <a:endParaRPr sz="3000">
              <a:solidFill>
                <a:srgbClr val="99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7650" y="58000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3000">
                <a:solidFill>
                  <a:srgbClr val="990000"/>
                </a:solidFill>
              </a:rPr>
              <a:t>Features: Histogram Analysis</a:t>
            </a:r>
            <a:endParaRPr sz="3000">
              <a:solidFill>
                <a:srgbClr val="990000"/>
              </a:solidFill>
            </a:endParaRPr>
          </a:p>
        </p:txBody>
      </p:sp>
      <p:pic>
        <p:nvPicPr>
          <p:cNvPr id="216" name="Google Shape;216;p35"/>
          <p:cNvPicPr preferRelativeResize="0"/>
          <p:nvPr/>
        </p:nvPicPr>
        <p:blipFill>
          <a:blip r:embed="rId3">
            <a:alphaModFix/>
          </a:blip>
          <a:stretch>
            <a:fillRect/>
          </a:stretch>
        </p:blipFill>
        <p:spPr>
          <a:xfrm>
            <a:off x="425925" y="1308350"/>
            <a:ext cx="4361098" cy="3496549"/>
          </a:xfrm>
          <a:prstGeom prst="rect">
            <a:avLst/>
          </a:prstGeom>
          <a:noFill/>
          <a:ln>
            <a:noFill/>
          </a:ln>
        </p:spPr>
      </p:pic>
      <p:pic>
        <p:nvPicPr>
          <p:cNvPr id="217" name="Google Shape;217;p35"/>
          <p:cNvPicPr preferRelativeResize="0"/>
          <p:nvPr/>
        </p:nvPicPr>
        <p:blipFill>
          <a:blip r:embed="rId4">
            <a:alphaModFix/>
          </a:blip>
          <a:stretch>
            <a:fillRect/>
          </a:stretch>
        </p:blipFill>
        <p:spPr>
          <a:xfrm>
            <a:off x="4858325" y="1381063"/>
            <a:ext cx="4195026" cy="33511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727650" y="57755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3000">
                <a:solidFill>
                  <a:srgbClr val="990000"/>
                </a:solidFill>
              </a:rPr>
              <a:t>Elbo</a:t>
            </a:r>
            <a:r>
              <a:rPr lang="en" sz="3000">
                <a:solidFill>
                  <a:srgbClr val="990000"/>
                </a:solidFill>
              </a:rPr>
              <a:t>w Method</a:t>
            </a:r>
            <a:endParaRPr sz="3000">
              <a:solidFill>
                <a:srgbClr val="990000"/>
              </a:solidFill>
            </a:endParaRPr>
          </a:p>
        </p:txBody>
      </p:sp>
      <p:sp>
        <p:nvSpPr>
          <p:cNvPr id="223" name="Google Shape;223;p36"/>
          <p:cNvSpPr txBox="1"/>
          <p:nvPr>
            <p:ph idx="1" type="body"/>
          </p:nvPr>
        </p:nvSpPr>
        <p:spPr>
          <a:xfrm>
            <a:off x="727650" y="1405375"/>
            <a:ext cx="3512400" cy="2811600"/>
          </a:xfrm>
          <a:prstGeom prst="rect">
            <a:avLst/>
          </a:prstGeom>
        </p:spPr>
        <p:txBody>
          <a:bodyPr anchorCtr="0" anchor="t" bIns="91425" lIns="91425" spcFirstLastPara="1" rIns="91425" wrap="square" tIns="91425">
            <a:noAutofit/>
          </a:bodyPr>
          <a:lstStyle/>
          <a:p>
            <a:pPr indent="-317976" lvl="0" marL="457200" rtl="0" algn="l">
              <a:lnSpc>
                <a:spcPct val="115000"/>
              </a:lnSpc>
              <a:spcBef>
                <a:spcPts val="1000"/>
              </a:spcBef>
              <a:spcAft>
                <a:spcPts val="0"/>
              </a:spcAft>
              <a:buSzPts val="1408"/>
              <a:buChar char="●"/>
            </a:pPr>
            <a:r>
              <a:rPr lang="en" sz="1407"/>
              <a:t>The Elbow Method graph identifies k=3 as the optimal number of clusters for our dataset</a:t>
            </a:r>
            <a:endParaRPr sz="1407"/>
          </a:p>
          <a:p>
            <a:pPr indent="-317976" lvl="0" marL="457200" rtl="0" algn="l">
              <a:lnSpc>
                <a:spcPct val="115000"/>
              </a:lnSpc>
              <a:spcBef>
                <a:spcPts val="1200"/>
              </a:spcBef>
              <a:spcAft>
                <a:spcPts val="1200"/>
              </a:spcAft>
              <a:buSzPts val="1408"/>
              <a:buChar char="●"/>
            </a:pPr>
            <a:r>
              <a:rPr lang="en" sz="1407"/>
              <a:t>Beyond this point, the reduction in the sum of squared distances begins to level off, indicating diminishing returns on the definition of additional clusters.</a:t>
            </a:r>
            <a:endParaRPr sz="1407"/>
          </a:p>
        </p:txBody>
      </p:sp>
      <p:pic>
        <p:nvPicPr>
          <p:cNvPr id="224" name="Google Shape;224;p36"/>
          <p:cNvPicPr preferRelativeResize="0"/>
          <p:nvPr/>
        </p:nvPicPr>
        <p:blipFill>
          <a:blip r:embed="rId3">
            <a:alphaModFix/>
          </a:blip>
          <a:stretch>
            <a:fillRect/>
          </a:stretch>
        </p:blipFill>
        <p:spPr>
          <a:xfrm>
            <a:off x="4169550" y="1265150"/>
            <a:ext cx="4822052" cy="27811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7650" y="57755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Silhouette Score</a:t>
            </a:r>
            <a:endParaRPr sz="3000">
              <a:solidFill>
                <a:srgbClr val="990000"/>
              </a:solidFill>
            </a:endParaRPr>
          </a:p>
        </p:txBody>
      </p:sp>
      <p:sp>
        <p:nvSpPr>
          <p:cNvPr id="230" name="Google Shape;230;p37"/>
          <p:cNvSpPr txBox="1"/>
          <p:nvPr>
            <p:ph idx="1" type="body"/>
          </p:nvPr>
        </p:nvSpPr>
        <p:spPr>
          <a:xfrm>
            <a:off x="727650" y="1348750"/>
            <a:ext cx="3498000" cy="3279300"/>
          </a:xfrm>
          <a:prstGeom prst="rect">
            <a:avLst/>
          </a:prstGeom>
        </p:spPr>
        <p:txBody>
          <a:bodyPr anchorCtr="0" anchor="t" bIns="91425" lIns="91425" spcFirstLastPara="1" rIns="91425" wrap="square" tIns="91425">
            <a:noAutofit/>
          </a:bodyPr>
          <a:lstStyle/>
          <a:p>
            <a:pPr indent="-317976" lvl="0" marL="457200" rtl="0" algn="l">
              <a:spcBef>
                <a:spcPts val="1000"/>
              </a:spcBef>
              <a:spcAft>
                <a:spcPts val="0"/>
              </a:spcAft>
              <a:buSzPts val="1408"/>
              <a:buChar char="●"/>
            </a:pPr>
            <a:r>
              <a:rPr lang="en" sz="1407"/>
              <a:t>Due to the large dataset size, we employed random sampling.</a:t>
            </a:r>
            <a:endParaRPr sz="1407"/>
          </a:p>
          <a:p>
            <a:pPr indent="-317976" lvl="0" marL="457200" rtl="0" algn="l">
              <a:spcBef>
                <a:spcPts val="1200"/>
              </a:spcBef>
              <a:spcAft>
                <a:spcPts val="1200"/>
              </a:spcAft>
              <a:buSzPts val="1408"/>
              <a:buChar char="●"/>
            </a:pPr>
            <a:r>
              <a:rPr lang="en" sz="1407"/>
              <a:t>The silhouette analysis indicates that a two-cluster solution is optimal, with a moderate score at three clusters suggesting a fair but less distinct separation of data points.</a:t>
            </a:r>
            <a:endParaRPr sz="1407"/>
          </a:p>
        </p:txBody>
      </p:sp>
      <p:pic>
        <p:nvPicPr>
          <p:cNvPr id="231" name="Google Shape;231;p37"/>
          <p:cNvPicPr preferRelativeResize="0"/>
          <p:nvPr/>
        </p:nvPicPr>
        <p:blipFill>
          <a:blip r:embed="rId3">
            <a:alphaModFix/>
          </a:blip>
          <a:stretch>
            <a:fillRect/>
          </a:stretch>
        </p:blipFill>
        <p:spPr>
          <a:xfrm>
            <a:off x="4169550" y="1348750"/>
            <a:ext cx="4822048" cy="2800766"/>
          </a:xfrm>
          <a:prstGeom prst="rect">
            <a:avLst/>
          </a:prstGeom>
          <a:noFill/>
          <a:ln>
            <a:noFill/>
          </a:ln>
        </p:spPr>
      </p:pic>
      <p:sp>
        <p:nvSpPr>
          <p:cNvPr id="232" name="Google Shape;232;p37"/>
          <p:cNvSpPr txBox="1"/>
          <p:nvPr>
            <p:ph idx="1" type="body"/>
          </p:nvPr>
        </p:nvSpPr>
        <p:spPr>
          <a:xfrm>
            <a:off x="5522875" y="4149525"/>
            <a:ext cx="2763000" cy="535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 sz="1000"/>
              <a:t>Silhouette Score k = 2 to 7</a:t>
            </a:r>
            <a:endParaRPr sz="1407">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727650" y="51580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Mean Values of Features for k=3</a:t>
            </a:r>
            <a:endParaRPr sz="3000">
              <a:solidFill>
                <a:srgbClr val="990000"/>
              </a:solidFill>
            </a:endParaRPr>
          </a:p>
        </p:txBody>
      </p:sp>
      <p:pic>
        <p:nvPicPr>
          <p:cNvPr id="238" name="Google Shape;238;p38"/>
          <p:cNvPicPr preferRelativeResize="0"/>
          <p:nvPr/>
        </p:nvPicPr>
        <p:blipFill>
          <a:blip r:embed="rId3">
            <a:alphaModFix/>
          </a:blip>
          <a:stretch>
            <a:fillRect/>
          </a:stretch>
        </p:blipFill>
        <p:spPr>
          <a:xfrm>
            <a:off x="1191025" y="1155750"/>
            <a:ext cx="6603576" cy="363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727650" y="51580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Standard </a:t>
            </a:r>
            <a:r>
              <a:rPr lang="en"/>
              <a:t>Deviation</a:t>
            </a:r>
            <a:r>
              <a:rPr lang="en"/>
              <a:t> of Features for k=3</a:t>
            </a:r>
            <a:endParaRPr sz="3000">
              <a:solidFill>
                <a:srgbClr val="990000"/>
              </a:solidFill>
            </a:endParaRPr>
          </a:p>
        </p:txBody>
      </p:sp>
      <p:pic>
        <p:nvPicPr>
          <p:cNvPr id="244" name="Google Shape;244;p39"/>
          <p:cNvPicPr preferRelativeResize="0"/>
          <p:nvPr/>
        </p:nvPicPr>
        <p:blipFill>
          <a:blip r:embed="rId3">
            <a:alphaModFix/>
          </a:blip>
          <a:stretch>
            <a:fillRect/>
          </a:stretch>
        </p:blipFill>
        <p:spPr>
          <a:xfrm>
            <a:off x="1208675" y="1051000"/>
            <a:ext cx="6678374" cy="375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727650" y="57755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Cluster Distribution For Each Decade</a:t>
            </a:r>
            <a:endParaRPr sz="3000">
              <a:solidFill>
                <a:srgbClr val="990000"/>
              </a:solidFill>
            </a:endParaRPr>
          </a:p>
        </p:txBody>
      </p:sp>
      <p:sp>
        <p:nvSpPr>
          <p:cNvPr id="250" name="Google Shape;250;p40"/>
          <p:cNvSpPr txBox="1"/>
          <p:nvPr>
            <p:ph idx="1" type="body"/>
          </p:nvPr>
        </p:nvSpPr>
        <p:spPr>
          <a:xfrm>
            <a:off x="729450" y="3820125"/>
            <a:ext cx="7688700" cy="864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 sz="1000"/>
              <a:t>Clusters k=3</a:t>
            </a:r>
            <a:endParaRPr sz="1407">
              <a:latin typeface="Inter"/>
              <a:ea typeface="Inter"/>
              <a:cs typeface="Inter"/>
              <a:sym typeface="Inter"/>
            </a:endParaRPr>
          </a:p>
        </p:txBody>
      </p:sp>
      <p:pic>
        <p:nvPicPr>
          <p:cNvPr id="251" name="Google Shape;251;p40"/>
          <p:cNvPicPr preferRelativeResize="0"/>
          <p:nvPr/>
        </p:nvPicPr>
        <p:blipFill>
          <a:blip r:embed="rId3">
            <a:alphaModFix/>
          </a:blip>
          <a:stretch>
            <a:fillRect/>
          </a:stretch>
        </p:blipFill>
        <p:spPr>
          <a:xfrm>
            <a:off x="152400" y="1637338"/>
            <a:ext cx="8839204" cy="18688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136250" y="522575"/>
            <a:ext cx="4356623" cy="2556476"/>
          </a:xfrm>
          <a:prstGeom prst="rect">
            <a:avLst/>
          </a:prstGeom>
          <a:noFill/>
          <a:ln>
            <a:noFill/>
          </a:ln>
        </p:spPr>
      </p:pic>
      <p:pic>
        <p:nvPicPr>
          <p:cNvPr id="257" name="Google Shape;257;p41"/>
          <p:cNvPicPr preferRelativeResize="0"/>
          <p:nvPr/>
        </p:nvPicPr>
        <p:blipFill>
          <a:blip r:embed="rId4">
            <a:alphaModFix/>
          </a:blip>
          <a:stretch>
            <a:fillRect/>
          </a:stretch>
        </p:blipFill>
        <p:spPr>
          <a:xfrm>
            <a:off x="2047326" y="3284107"/>
            <a:ext cx="1914348" cy="1060143"/>
          </a:xfrm>
          <a:prstGeom prst="rect">
            <a:avLst/>
          </a:prstGeom>
          <a:noFill/>
          <a:ln>
            <a:noFill/>
          </a:ln>
        </p:spPr>
      </p:pic>
      <p:pic>
        <p:nvPicPr>
          <p:cNvPr id="258" name="Google Shape;258;p41"/>
          <p:cNvPicPr preferRelativeResize="0"/>
          <p:nvPr/>
        </p:nvPicPr>
        <p:blipFill>
          <a:blip r:embed="rId5">
            <a:alphaModFix/>
          </a:blip>
          <a:stretch>
            <a:fillRect/>
          </a:stretch>
        </p:blipFill>
        <p:spPr>
          <a:xfrm>
            <a:off x="4089224" y="3284097"/>
            <a:ext cx="2063150" cy="1139367"/>
          </a:xfrm>
          <a:prstGeom prst="rect">
            <a:avLst/>
          </a:prstGeom>
          <a:noFill/>
          <a:ln>
            <a:noFill/>
          </a:ln>
        </p:spPr>
      </p:pic>
      <p:pic>
        <p:nvPicPr>
          <p:cNvPr id="259" name="Google Shape;259;p41"/>
          <p:cNvPicPr preferRelativeResize="0"/>
          <p:nvPr/>
        </p:nvPicPr>
        <p:blipFill>
          <a:blip r:embed="rId6">
            <a:alphaModFix/>
          </a:blip>
          <a:stretch>
            <a:fillRect/>
          </a:stretch>
        </p:blipFill>
        <p:spPr>
          <a:xfrm>
            <a:off x="93600" y="3302038"/>
            <a:ext cx="1849498" cy="1024251"/>
          </a:xfrm>
          <a:prstGeom prst="rect">
            <a:avLst/>
          </a:prstGeom>
          <a:noFill/>
          <a:ln>
            <a:noFill/>
          </a:ln>
        </p:spPr>
      </p:pic>
      <p:pic>
        <p:nvPicPr>
          <p:cNvPr id="260" name="Google Shape;260;p41"/>
          <p:cNvPicPr preferRelativeResize="0"/>
          <p:nvPr/>
        </p:nvPicPr>
        <p:blipFill>
          <a:blip r:embed="rId7">
            <a:alphaModFix/>
          </a:blip>
          <a:stretch>
            <a:fillRect/>
          </a:stretch>
        </p:blipFill>
        <p:spPr>
          <a:xfrm>
            <a:off x="4607175" y="522550"/>
            <a:ext cx="4422502" cy="2616300"/>
          </a:xfrm>
          <a:prstGeom prst="rect">
            <a:avLst/>
          </a:prstGeom>
          <a:noFill/>
          <a:ln>
            <a:noFill/>
          </a:ln>
        </p:spPr>
      </p:pic>
      <p:pic>
        <p:nvPicPr>
          <p:cNvPr id="261" name="Google Shape;261;p41"/>
          <p:cNvPicPr preferRelativeResize="0"/>
          <p:nvPr/>
        </p:nvPicPr>
        <p:blipFill>
          <a:blip r:embed="rId8">
            <a:alphaModFix/>
          </a:blip>
          <a:stretch>
            <a:fillRect/>
          </a:stretch>
        </p:blipFill>
        <p:spPr>
          <a:xfrm>
            <a:off x="6152375" y="3257775"/>
            <a:ext cx="2991626" cy="16471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727650" y="51580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Mean Values of Features for k=4</a:t>
            </a:r>
            <a:endParaRPr sz="3000">
              <a:solidFill>
                <a:srgbClr val="990000"/>
              </a:solidFill>
            </a:endParaRPr>
          </a:p>
        </p:txBody>
      </p:sp>
      <p:pic>
        <p:nvPicPr>
          <p:cNvPr id="267" name="Google Shape;267;p42"/>
          <p:cNvPicPr preferRelativeResize="0"/>
          <p:nvPr/>
        </p:nvPicPr>
        <p:blipFill>
          <a:blip r:embed="rId3">
            <a:alphaModFix/>
          </a:blip>
          <a:stretch>
            <a:fillRect/>
          </a:stretch>
        </p:blipFill>
        <p:spPr>
          <a:xfrm>
            <a:off x="1199850" y="1112750"/>
            <a:ext cx="6701450" cy="36866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27650" y="51580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Standard Deviation of Features for k=4</a:t>
            </a:r>
            <a:endParaRPr sz="3000">
              <a:solidFill>
                <a:srgbClr val="990000"/>
              </a:solidFill>
            </a:endParaRPr>
          </a:p>
        </p:txBody>
      </p:sp>
      <p:pic>
        <p:nvPicPr>
          <p:cNvPr id="273" name="Google Shape;273;p43"/>
          <p:cNvPicPr preferRelativeResize="0"/>
          <p:nvPr/>
        </p:nvPicPr>
        <p:blipFill>
          <a:blip r:embed="rId3">
            <a:alphaModFix/>
          </a:blip>
          <a:stretch>
            <a:fillRect/>
          </a:stretch>
        </p:blipFill>
        <p:spPr>
          <a:xfrm>
            <a:off x="1199850" y="1088700"/>
            <a:ext cx="6712899" cy="3684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990000"/>
                </a:solidFill>
                <a:latin typeface="Inter SemiBold"/>
                <a:ea typeface="Inter SemiBold"/>
                <a:cs typeface="Inter SemiBold"/>
                <a:sym typeface="Inter SemiBold"/>
              </a:rPr>
              <a:t>Motivation: </a:t>
            </a:r>
            <a:endParaRPr>
              <a:solidFill>
                <a:srgbClr val="990000"/>
              </a:solidFill>
              <a:latin typeface="Inter SemiBold"/>
              <a:ea typeface="Inter SemiBold"/>
              <a:cs typeface="Inter SemiBold"/>
              <a:sym typeface="Inter SemiBold"/>
            </a:endParaRPr>
          </a:p>
        </p:txBody>
      </p:sp>
      <p:sp>
        <p:nvSpPr>
          <p:cNvPr id="150" name="Google Shape;150;p26"/>
          <p:cNvSpPr txBox="1"/>
          <p:nvPr>
            <p:ph idx="1" type="body"/>
          </p:nvPr>
        </p:nvSpPr>
        <p:spPr>
          <a:xfrm>
            <a:off x="311700" y="1000075"/>
            <a:ext cx="7889100" cy="3416400"/>
          </a:xfrm>
          <a:prstGeom prst="rect">
            <a:avLst/>
          </a:prstGeom>
        </p:spPr>
        <p:txBody>
          <a:bodyPr anchorCtr="0" anchor="t" bIns="91425" lIns="91425" spcFirstLastPara="1" rIns="91425" wrap="square" tIns="91425">
            <a:normAutofit/>
          </a:bodyPr>
          <a:lstStyle/>
          <a:p>
            <a:pPr indent="-317976" lvl="0" marL="457200" rtl="0" algn="just">
              <a:lnSpc>
                <a:spcPct val="115000"/>
              </a:lnSpc>
              <a:spcBef>
                <a:spcPts val="0"/>
              </a:spcBef>
              <a:spcAft>
                <a:spcPts val="0"/>
              </a:spcAft>
              <a:buClr>
                <a:schemeClr val="dk2"/>
              </a:buClr>
              <a:buSzPts val="1408"/>
              <a:buFont typeface="Inter"/>
              <a:buChar char="●"/>
            </a:pPr>
            <a:r>
              <a:rPr lang="en" sz="1407">
                <a:latin typeface="Inter"/>
                <a:ea typeface="Inter"/>
                <a:cs typeface="Inter"/>
                <a:sym typeface="Inter"/>
              </a:rPr>
              <a:t>Air pollution stands as a substantial factor in global mortality.</a:t>
            </a:r>
            <a:endParaRPr sz="1407">
              <a:latin typeface="Inter"/>
              <a:ea typeface="Inter"/>
              <a:cs typeface="Inter"/>
              <a:sym typeface="Inter"/>
            </a:endParaRPr>
          </a:p>
          <a:p>
            <a:pPr indent="-317976" lvl="0" marL="457200" rtl="0" algn="just">
              <a:lnSpc>
                <a:spcPct val="115000"/>
              </a:lnSpc>
              <a:spcBef>
                <a:spcPts val="1000"/>
              </a:spcBef>
              <a:spcAft>
                <a:spcPts val="0"/>
              </a:spcAft>
              <a:buClr>
                <a:schemeClr val="dk2"/>
              </a:buClr>
              <a:buSzPts val="1408"/>
              <a:buFont typeface="Inter"/>
              <a:buChar char="●"/>
            </a:pPr>
            <a:r>
              <a:rPr lang="en" sz="1407">
                <a:latin typeface="Inter"/>
                <a:ea typeface="Inter"/>
                <a:cs typeface="Inter"/>
                <a:sym typeface="Inter"/>
              </a:rPr>
              <a:t>The World Health Organization (WHO) estimates that roughly 7 million premature deaths annually result from diseases related to air pollution.</a:t>
            </a:r>
            <a:endParaRPr sz="1407">
              <a:latin typeface="Inter"/>
              <a:ea typeface="Inter"/>
              <a:cs typeface="Inter"/>
              <a:sym typeface="Inter"/>
            </a:endParaRPr>
          </a:p>
          <a:p>
            <a:pPr indent="-292100" lvl="1" marL="914400" rtl="0" algn="just">
              <a:lnSpc>
                <a:spcPct val="115000"/>
              </a:lnSpc>
              <a:spcBef>
                <a:spcPts val="1000"/>
              </a:spcBef>
              <a:spcAft>
                <a:spcPts val="0"/>
              </a:spcAft>
              <a:buClr>
                <a:schemeClr val="dk1"/>
              </a:buClr>
              <a:buSzPts val="1000"/>
              <a:buFont typeface="Inter"/>
              <a:buChar char="○"/>
            </a:pPr>
            <a:r>
              <a:rPr lang="en" sz="1000">
                <a:latin typeface="Inter"/>
                <a:ea typeface="Inter"/>
                <a:cs typeface="Inter"/>
                <a:sym typeface="Inter"/>
              </a:rPr>
              <a:t>Compounding effects of multiple pollutants can better a holistic view by integrating data from various pollutants to assess environmental and health impacts</a:t>
            </a:r>
            <a:endParaRPr sz="1000">
              <a:latin typeface="Inter"/>
              <a:ea typeface="Inter"/>
              <a:cs typeface="Inter"/>
              <a:sym typeface="Inter"/>
            </a:endParaRPr>
          </a:p>
          <a:p>
            <a:pPr indent="-317976" lvl="0" marL="457200" rtl="0" algn="just">
              <a:lnSpc>
                <a:spcPct val="115000"/>
              </a:lnSpc>
              <a:spcBef>
                <a:spcPts val="1000"/>
              </a:spcBef>
              <a:spcAft>
                <a:spcPts val="1000"/>
              </a:spcAft>
              <a:buClr>
                <a:schemeClr val="dk2"/>
              </a:buClr>
              <a:buSzPts val="1408"/>
              <a:buFont typeface="Inter"/>
              <a:buChar char="●"/>
            </a:pPr>
            <a:r>
              <a:rPr lang="en" sz="1407">
                <a:latin typeface="Inter"/>
                <a:ea typeface="Inter"/>
                <a:cs typeface="Inter"/>
                <a:sym typeface="Inter"/>
              </a:rPr>
              <a:t>This issue strongly aligns with several Sustainable Development Goals (SDGs), particularly SDG 11 (sustainable cities and communities), SDG 3 (health), and SDG 13 (climate action).</a:t>
            </a:r>
            <a:endParaRPr sz="1400">
              <a:latin typeface="Inter Medium"/>
              <a:ea typeface="Inter Medium"/>
              <a:cs typeface="Inter Medium"/>
              <a:sym typeface="Inter Medium"/>
            </a:endParaRPr>
          </a:p>
        </p:txBody>
      </p:sp>
      <p:pic>
        <p:nvPicPr>
          <p:cNvPr id="151" name="Google Shape;151;p26"/>
          <p:cNvPicPr preferRelativeResize="0"/>
          <p:nvPr/>
        </p:nvPicPr>
        <p:blipFill>
          <a:blip r:embed="rId3">
            <a:alphaModFix/>
          </a:blip>
          <a:stretch>
            <a:fillRect/>
          </a:stretch>
        </p:blipFill>
        <p:spPr>
          <a:xfrm>
            <a:off x="3414875" y="3544615"/>
            <a:ext cx="923599" cy="944051"/>
          </a:xfrm>
          <a:prstGeom prst="rect">
            <a:avLst/>
          </a:prstGeom>
          <a:noFill/>
          <a:ln>
            <a:noFill/>
          </a:ln>
        </p:spPr>
      </p:pic>
      <p:pic>
        <p:nvPicPr>
          <p:cNvPr id="152" name="Google Shape;152;p26"/>
          <p:cNvPicPr preferRelativeResize="0"/>
          <p:nvPr/>
        </p:nvPicPr>
        <p:blipFill>
          <a:blip r:embed="rId4">
            <a:alphaModFix/>
          </a:blip>
          <a:stretch>
            <a:fillRect/>
          </a:stretch>
        </p:blipFill>
        <p:spPr>
          <a:xfrm>
            <a:off x="2470825" y="3548625"/>
            <a:ext cx="944050" cy="944050"/>
          </a:xfrm>
          <a:prstGeom prst="rect">
            <a:avLst/>
          </a:prstGeom>
          <a:noFill/>
          <a:ln>
            <a:noFill/>
          </a:ln>
        </p:spPr>
      </p:pic>
      <p:pic>
        <p:nvPicPr>
          <p:cNvPr id="153" name="Google Shape;153;p26"/>
          <p:cNvPicPr preferRelativeResize="0"/>
          <p:nvPr/>
        </p:nvPicPr>
        <p:blipFill>
          <a:blip r:embed="rId5">
            <a:alphaModFix/>
          </a:blip>
          <a:stretch>
            <a:fillRect/>
          </a:stretch>
        </p:blipFill>
        <p:spPr>
          <a:xfrm>
            <a:off x="4783250" y="3259900"/>
            <a:ext cx="3530374" cy="1617550"/>
          </a:xfrm>
          <a:prstGeom prst="rect">
            <a:avLst/>
          </a:prstGeom>
          <a:noFill/>
          <a:ln>
            <a:noFill/>
          </a:ln>
        </p:spPr>
      </p:pic>
      <p:pic>
        <p:nvPicPr>
          <p:cNvPr id="154" name="Google Shape;154;p26"/>
          <p:cNvPicPr preferRelativeResize="0"/>
          <p:nvPr/>
        </p:nvPicPr>
        <p:blipFill rotWithShape="1">
          <a:blip r:embed="rId6">
            <a:alphaModFix/>
          </a:blip>
          <a:srcRect b="593" l="0" r="84795" t="74867"/>
          <a:stretch/>
        </p:blipFill>
        <p:spPr>
          <a:xfrm>
            <a:off x="1536575" y="3532575"/>
            <a:ext cx="960000" cy="960000"/>
          </a:xfrm>
          <a:prstGeom prst="roundRect">
            <a:avLst>
              <a:gd fmla="val 0"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727650" y="57755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Cluster Distribution For Each Decade</a:t>
            </a:r>
            <a:endParaRPr sz="3000">
              <a:solidFill>
                <a:srgbClr val="990000"/>
              </a:solidFill>
            </a:endParaRPr>
          </a:p>
        </p:txBody>
      </p:sp>
      <p:sp>
        <p:nvSpPr>
          <p:cNvPr id="279" name="Google Shape;279;p44"/>
          <p:cNvSpPr txBox="1"/>
          <p:nvPr>
            <p:ph idx="1" type="body"/>
          </p:nvPr>
        </p:nvSpPr>
        <p:spPr>
          <a:xfrm>
            <a:off x="729450" y="3820125"/>
            <a:ext cx="7688700" cy="864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 sz="1000"/>
              <a:t>Clusters k=4</a:t>
            </a:r>
            <a:endParaRPr sz="1407">
              <a:latin typeface="Inter"/>
              <a:ea typeface="Inter"/>
              <a:cs typeface="Inter"/>
              <a:sym typeface="Inter"/>
            </a:endParaRPr>
          </a:p>
        </p:txBody>
      </p:sp>
      <p:pic>
        <p:nvPicPr>
          <p:cNvPr id="280" name="Google Shape;280;p44"/>
          <p:cNvPicPr preferRelativeResize="0"/>
          <p:nvPr/>
        </p:nvPicPr>
        <p:blipFill>
          <a:blip r:embed="rId3">
            <a:alphaModFix/>
          </a:blip>
          <a:stretch>
            <a:fillRect/>
          </a:stretch>
        </p:blipFill>
        <p:spPr>
          <a:xfrm>
            <a:off x="152400" y="1581225"/>
            <a:ext cx="8839204" cy="19810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5"/>
          <p:cNvPicPr preferRelativeResize="0"/>
          <p:nvPr/>
        </p:nvPicPr>
        <p:blipFill>
          <a:blip r:embed="rId3">
            <a:alphaModFix/>
          </a:blip>
          <a:stretch>
            <a:fillRect/>
          </a:stretch>
        </p:blipFill>
        <p:spPr>
          <a:xfrm>
            <a:off x="118375" y="472400"/>
            <a:ext cx="4181074" cy="2532024"/>
          </a:xfrm>
          <a:prstGeom prst="rect">
            <a:avLst/>
          </a:prstGeom>
          <a:noFill/>
          <a:ln>
            <a:noFill/>
          </a:ln>
        </p:spPr>
      </p:pic>
      <p:pic>
        <p:nvPicPr>
          <p:cNvPr id="286" name="Google Shape;286;p45"/>
          <p:cNvPicPr preferRelativeResize="0"/>
          <p:nvPr/>
        </p:nvPicPr>
        <p:blipFill>
          <a:blip r:embed="rId4">
            <a:alphaModFix/>
          </a:blip>
          <a:stretch>
            <a:fillRect/>
          </a:stretch>
        </p:blipFill>
        <p:spPr>
          <a:xfrm>
            <a:off x="1951079" y="3252335"/>
            <a:ext cx="1829053" cy="1130670"/>
          </a:xfrm>
          <a:prstGeom prst="rect">
            <a:avLst/>
          </a:prstGeom>
          <a:noFill/>
          <a:ln>
            <a:noFill/>
          </a:ln>
        </p:spPr>
      </p:pic>
      <p:pic>
        <p:nvPicPr>
          <p:cNvPr id="287" name="Google Shape;287;p45"/>
          <p:cNvPicPr preferRelativeResize="0"/>
          <p:nvPr/>
        </p:nvPicPr>
        <p:blipFill>
          <a:blip r:embed="rId5">
            <a:alphaModFix/>
          </a:blip>
          <a:stretch>
            <a:fillRect/>
          </a:stretch>
        </p:blipFill>
        <p:spPr>
          <a:xfrm>
            <a:off x="3932775" y="3244854"/>
            <a:ext cx="1853225" cy="1145616"/>
          </a:xfrm>
          <a:prstGeom prst="rect">
            <a:avLst/>
          </a:prstGeom>
          <a:noFill/>
          <a:ln>
            <a:noFill/>
          </a:ln>
        </p:spPr>
      </p:pic>
      <p:pic>
        <p:nvPicPr>
          <p:cNvPr id="288" name="Google Shape;288;p45"/>
          <p:cNvPicPr preferRelativeResize="0"/>
          <p:nvPr/>
        </p:nvPicPr>
        <p:blipFill rotWithShape="1">
          <a:blip r:embed="rId6">
            <a:alphaModFix/>
          </a:blip>
          <a:srcRect b="0" l="-2783" r="6137" t="0"/>
          <a:stretch/>
        </p:blipFill>
        <p:spPr>
          <a:xfrm>
            <a:off x="234076" y="3244849"/>
            <a:ext cx="1524296" cy="1145624"/>
          </a:xfrm>
          <a:prstGeom prst="rect">
            <a:avLst/>
          </a:prstGeom>
          <a:noFill/>
          <a:ln>
            <a:noFill/>
          </a:ln>
        </p:spPr>
      </p:pic>
      <p:pic>
        <p:nvPicPr>
          <p:cNvPr id="289" name="Google Shape;289;p45"/>
          <p:cNvPicPr preferRelativeResize="0"/>
          <p:nvPr/>
        </p:nvPicPr>
        <p:blipFill>
          <a:blip r:embed="rId7">
            <a:alphaModFix/>
          </a:blip>
          <a:stretch>
            <a:fillRect/>
          </a:stretch>
        </p:blipFill>
        <p:spPr>
          <a:xfrm>
            <a:off x="4448000" y="353675"/>
            <a:ext cx="4379500" cy="2769475"/>
          </a:xfrm>
          <a:prstGeom prst="rect">
            <a:avLst/>
          </a:prstGeom>
          <a:noFill/>
          <a:ln>
            <a:noFill/>
          </a:ln>
        </p:spPr>
      </p:pic>
      <p:pic>
        <p:nvPicPr>
          <p:cNvPr id="290" name="Google Shape;290;p45"/>
          <p:cNvPicPr preferRelativeResize="0"/>
          <p:nvPr/>
        </p:nvPicPr>
        <p:blipFill>
          <a:blip r:embed="rId8">
            <a:alphaModFix/>
          </a:blip>
          <a:stretch>
            <a:fillRect/>
          </a:stretch>
        </p:blipFill>
        <p:spPr>
          <a:xfrm>
            <a:off x="5850425" y="3244850"/>
            <a:ext cx="3205350" cy="17633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96" name="Google Shape;296;p46"/>
          <p:cNvPicPr preferRelativeResize="0"/>
          <p:nvPr/>
        </p:nvPicPr>
        <p:blipFill>
          <a:blip r:embed="rId3">
            <a:alphaModFix/>
          </a:blip>
          <a:stretch>
            <a:fillRect/>
          </a:stretch>
        </p:blipFill>
        <p:spPr>
          <a:xfrm>
            <a:off x="0" y="104075"/>
            <a:ext cx="4679926" cy="2500929"/>
          </a:xfrm>
          <a:prstGeom prst="rect">
            <a:avLst/>
          </a:prstGeom>
          <a:noFill/>
          <a:ln>
            <a:noFill/>
          </a:ln>
        </p:spPr>
      </p:pic>
      <p:pic>
        <p:nvPicPr>
          <p:cNvPr id="297" name="Google Shape;297;p46"/>
          <p:cNvPicPr preferRelativeResize="0"/>
          <p:nvPr/>
        </p:nvPicPr>
        <p:blipFill>
          <a:blip r:embed="rId4">
            <a:alphaModFix/>
          </a:blip>
          <a:stretch>
            <a:fillRect/>
          </a:stretch>
        </p:blipFill>
        <p:spPr>
          <a:xfrm>
            <a:off x="4718373" y="111347"/>
            <a:ext cx="4378153" cy="2500927"/>
          </a:xfrm>
          <a:prstGeom prst="rect">
            <a:avLst/>
          </a:prstGeom>
          <a:noFill/>
          <a:ln>
            <a:noFill/>
          </a:ln>
        </p:spPr>
      </p:pic>
      <p:pic>
        <p:nvPicPr>
          <p:cNvPr id="298" name="Google Shape;298;p46"/>
          <p:cNvPicPr preferRelativeResize="0"/>
          <p:nvPr/>
        </p:nvPicPr>
        <p:blipFill>
          <a:blip r:embed="rId5">
            <a:alphaModFix/>
          </a:blip>
          <a:stretch>
            <a:fillRect/>
          </a:stretch>
        </p:blipFill>
        <p:spPr>
          <a:xfrm>
            <a:off x="2607587" y="2612275"/>
            <a:ext cx="3928828" cy="1969874"/>
          </a:xfrm>
          <a:prstGeom prst="rect">
            <a:avLst/>
          </a:prstGeom>
          <a:noFill/>
          <a:ln>
            <a:noFill/>
          </a:ln>
        </p:spPr>
      </p:pic>
      <p:sp>
        <p:nvSpPr>
          <p:cNvPr id="299" name="Google Shape;299;p46"/>
          <p:cNvSpPr txBox="1"/>
          <p:nvPr>
            <p:ph idx="1" type="body"/>
          </p:nvPr>
        </p:nvSpPr>
        <p:spPr>
          <a:xfrm>
            <a:off x="727650" y="4529850"/>
            <a:ext cx="7688700" cy="252000"/>
          </a:xfrm>
          <a:prstGeom prst="rect">
            <a:avLst/>
          </a:prstGeom>
        </p:spPr>
        <p:txBody>
          <a:bodyPr anchorCtr="0" anchor="t" bIns="91425" lIns="91425" spcFirstLastPara="1" rIns="91425" wrap="square" tIns="91425">
            <a:noAutofit/>
          </a:bodyPr>
          <a:lstStyle/>
          <a:p>
            <a:pPr indent="0" lvl="0" marL="0" rtl="0" algn="ctr">
              <a:lnSpc>
                <a:spcPct val="115000"/>
              </a:lnSpc>
              <a:spcBef>
                <a:spcPts val="1000"/>
              </a:spcBef>
              <a:spcAft>
                <a:spcPts val="1200"/>
              </a:spcAft>
              <a:buNone/>
            </a:pPr>
            <a:r>
              <a:rPr lang="en" sz="707"/>
              <a:t>Population Density 2010</a:t>
            </a:r>
            <a:endParaRPr sz="707"/>
          </a:p>
        </p:txBody>
      </p:sp>
      <p:pic>
        <p:nvPicPr>
          <p:cNvPr id="300" name="Google Shape;300;p46"/>
          <p:cNvPicPr preferRelativeResize="0"/>
          <p:nvPr/>
        </p:nvPicPr>
        <p:blipFill>
          <a:blip r:embed="rId6">
            <a:alphaModFix/>
          </a:blip>
          <a:stretch>
            <a:fillRect/>
          </a:stretch>
        </p:blipFill>
        <p:spPr>
          <a:xfrm>
            <a:off x="6869550" y="4277850"/>
            <a:ext cx="1372725" cy="25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727650" y="57755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Limitations</a:t>
            </a:r>
            <a:endParaRPr sz="3000">
              <a:solidFill>
                <a:srgbClr val="990000"/>
              </a:solidFill>
            </a:endParaRPr>
          </a:p>
        </p:txBody>
      </p:sp>
      <p:sp>
        <p:nvSpPr>
          <p:cNvPr id="306" name="Google Shape;306;p47"/>
          <p:cNvSpPr txBox="1"/>
          <p:nvPr>
            <p:ph idx="1" type="body"/>
          </p:nvPr>
        </p:nvSpPr>
        <p:spPr>
          <a:xfrm>
            <a:off x="727650" y="1405375"/>
            <a:ext cx="7688700" cy="1017900"/>
          </a:xfrm>
          <a:prstGeom prst="rect">
            <a:avLst/>
          </a:prstGeom>
        </p:spPr>
        <p:txBody>
          <a:bodyPr anchorCtr="0" anchor="t" bIns="91425" lIns="91425" spcFirstLastPara="1" rIns="91425" wrap="square" tIns="91425">
            <a:noAutofit/>
          </a:bodyPr>
          <a:lstStyle/>
          <a:p>
            <a:pPr indent="-317976" lvl="0" marL="457200" rtl="0" algn="l">
              <a:lnSpc>
                <a:spcPct val="115000"/>
              </a:lnSpc>
              <a:spcBef>
                <a:spcPts val="1000"/>
              </a:spcBef>
              <a:spcAft>
                <a:spcPts val="1200"/>
              </a:spcAft>
              <a:buSzPts val="1408"/>
              <a:buFont typeface="Inter"/>
              <a:buChar char="●"/>
            </a:pPr>
            <a:r>
              <a:rPr lang="en" sz="1407"/>
              <a:t>As we work with grids defined by degrees, it's important to note that the actual size of these grids varies depending on their proximity to the equator or the poles. Hence generic treatment of all </a:t>
            </a:r>
            <a:r>
              <a:rPr lang="en" sz="1407"/>
              <a:t>grid points</a:t>
            </a:r>
            <a:r>
              <a:rPr lang="en" sz="1407"/>
              <a:t> may not be fair.</a:t>
            </a:r>
            <a:endParaRPr sz="1407"/>
          </a:p>
        </p:txBody>
      </p:sp>
      <p:sp>
        <p:nvSpPr>
          <p:cNvPr id="307" name="Google Shape;307;p47"/>
          <p:cNvSpPr txBox="1"/>
          <p:nvPr>
            <p:ph type="title"/>
          </p:nvPr>
        </p:nvSpPr>
        <p:spPr>
          <a:xfrm>
            <a:off x="727650" y="2423275"/>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Future Scope</a:t>
            </a:r>
            <a:endParaRPr sz="3000">
              <a:solidFill>
                <a:srgbClr val="990000"/>
              </a:solidFill>
            </a:endParaRPr>
          </a:p>
        </p:txBody>
      </p:sp>
      <p:sp>
        <p:nvSpPr>
          <p:cNvPr id="308" name="Google Shape;308;p47"/>
          <p:cNvSpPr txBox="1"/>
          <p:nvPr>
            <p:ph idx="1" type="body"/>
          </p:nvPr>
        </p:nvSpPr>
        <p:spPr>
          <a:xfrm>
            <a:off x="727650" y="3078775"/>
            <a:ext cx="7688700" cy="1557000"/>
          </a:xfrm>
          <a:prstGeom prst="rect">
            <a:avLst/>
          </a:prstGeom>
        </p:spPr>
        <p:txBody>
          <a:bodyPr anchorCtr="0" anchor="t" bIns="91425" lIns="91425" spcFirstLastPara="1" rIns="91425" wrap="square" tIns="91425">
            <a:noAutofit/>
          </a:bodyPr>
          <a:lstStyle/>
          <a:p>
            <a:pPr indent="-317976" lvl="0" marL="457200" rtl="0" algn="l">
              <a:lnSpc>
                <a:spcPct val="115000"/>
              </a:lnSpc>
              <a:spcBef>
                <a:spcPts val="1000"/>
              </a:spcBef>
              <a:spcAft>
                <a:spcPts val="0"/>
              </a:spcAft>
              <a:buSzPts val="1408"/>
              <a:buFont typeface="Inter"/>
              <a:buChar char="●"/>
            </a:pPr>
            <a:r>
              <a:rPr lang="en" sz="1407"/>
              <a:t>Conduct this study with aggregation of emissions across sectors rather than by gas type. As gas type is highly correlated it does not allow for analysis of complex relationships.</a:t>
            </a:r>
            <a:endParaRPr sz="1407"/>
          </a:p>
          <a:p>
            <a:pPr indent="-317976" lvl="0" marL="457200" rtl="0" algn="l">
              <a:lnSpc>
                <a:spcPct val="115000"/>
              </a:lnSpc>
              <a:spcBef>
                <a:spcPts val="1200"/>
              </a:spcBef>
              <a:spcAft>
                <a:spcPts val="1200"/>
              </a:spcAft>
              <a:buSzPts val="1408"/>
              <a:buChar char="●"/>
            </a:pPr>
            <a:r>
              <a:rPr lang="en" sz="1407"/>
              <a:t>This is also motivated by the fact that distinct transportation emission bands are visible over the clustered maps.</a:t>
            </a:r>
            <a:endParaRPr sz="1407"/>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4294967295" type="title"/>
          </p:nvPr>
        </p:nvSpPr>
        <p:spPr>
          <a:xfrm>
            <a:off x="727650" y="2304150"/>
            <a:ext cx="7688700" cy="5352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a:t>Thank you!</a:t>
            </a:r>
            <a:endParaRPr sz="3000">
              <a:solidFill>
                <a:srgbClr val="99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990000"/>
                </a:solidFill>
                <a:latin typeface="Inter SemiBold"/>
                <a:ea typeface="Inter SemiBold"/>
                <a:cs typeface="Inter SemiBold"/>
                <a:sym typeface="Inter SemiBold"/>
              </a:rPr>
              <a:t>Problem</a:t>
            </a:r>
            <a:endParaRPr>
              <a:solidFill>
                <a:srgbClr val="990000"/>
              </a:solidFill>
              <a:latin typeface="Inter SemiBold"/>
              <a:ea typeface="Inter SemiBold"/>
              <a:cs typeface="Inter SemiBold"/>
              <a:sym typeface="Inter SemiBold"/>
            </a:endParaRPr>
          </a:p>
        </p:txBody>
      </p:sp>
      <p:sp>
        <p:nvSpPr>
          <p:cNvPr id="160" name="Google Shape;160;p27"/>
          <p:cNvSpPr txBox="1"/>
          <p:nvPr>
            <p:ph type="title"/>
          </p:nvPr>
        </p:nvSpPr>
        <p:spPr>
          <a:xfrm>
            <a:off x="464100" y="1092725"/>
            <a:ext cx="8520600" cy="1376100"/>
          </a:xfrm>
          <a:prstGeom prst="rect">
            <a:avLst/>
          </a:prstGeom>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lang="en" sz="1407">
                <a:solidFill>
                  <a:schemeClr val="dk2"/>
                </a:solidFill>
                <a:latin typeface="Lato"/>
                <a:ea typeface="Lato"/>
                <a:cs typeface="Lato"/>
                <a:sym typeface="Lato"/>
              </a:rPr>
              <a:t>The problem at hand is to analyze and understand the diverse and changing patterns of air pollutant emissions across regions, particularly in developing countries undergoing rapid industrialization, spanning from 1970 to 2018, in order to inform targeted intervention strategies for regions with significant pollution challenges.</a:t>
            </a:r>
            <a:endParaRPr sz="1600">
              <a:solidFill>
                <a:srgbClr val="444654"/>
              </a:solidFill>
              <a:latin typeface="Inter SemiBold"/>
              <a:ea typeface="Inter SemiBold"/>
              <a:cs typeface="Inter SemiBold"/>
              <a:sym typeface="Inter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54178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990000"/>
                </a:solidFill>
              </a:rPr>
              <a:t>Our Plan</a:t>
            </a:r>
            <a:endParaRPr>
              <a:solidFill>
                <a:srgbClr val="990000"/>
              </a:solidFill>
            </a:endParaRPr>
          </a:p>
        </p:txBody>
      </p:sp>
      <p:sp>
        <p:nvSpPr>
          <p:cNvPr id="166" name="Google Shape;166;p28"/>
          <p:cNvSpPr txBox="1"/>
          <p:nvPr/>
        </p:nvSpPr>
        <p:spPr>
          <a:xfrm>
            <a:off x="2405105" y="1666050"/>
            <a:ext cx="6846900" cy="1754700"/>
          </a:xfrm>
          <a:prstGeom prst="rect">
            <a:avLst/>
          </a:prstGeom>
          <a:noFill/>
          <a:ln>
            <a:noFill/>
          </a:ln>
        </p:spPr>
        <p:txBody>
          <a:bodyPr anchorCtr="0" anchor="ctr" bIns="91425" lIns="91425" spcFirstLastPara="1" rIns="91425" wrap="square" tIns="91425">
            <a:spAutoFit/>
          </a:bodyPr>
          <a:lstStyle/>
          <a:p>
            <a:pPr indent="-292100" lvl="0" marL="457200" marR="0" rtl="0" algn="l">
              <a:lnSpc>
                <a:spcPct val="150000"/>
              </a:lnSpc>
              <a:spcBef>
                <a:spcPts val="1000"/>
              </a:spcBef>
              <a:spcAft>
                <a:spcPts val="0"/>
              </a:spcAft>
              <a:buClr>
                <a:srgbClr val="1C1917"/>
              </a:buClr>
              <a:buSzPts val="1000"/>
              <a:buFont typeface="Inter"/>
              <a:buChar char="●"/>
            </a:pPr>
            <a:r>
              <a:rPr b="1" lang="en">
                <a:solidFill>
                  <a:schemeClr val="dk2"/>
                </a:solidFill>
                <a:latin typeface="Inter"/>
                <a:ea typeface="Inter"/>
                <a:cs typeface="Inter"/>
                <a:sym typeface="Inter"/>
              </a:rPr>
              <a:t>Combining emissions data from various sources</a:t>
            </a:r>
            <a:endParaRPr b="1">
              <a:solidFill>
                <a:schemeClr val="dk2"/>
              </a:solidFill>
              <a:latin typeface="Inter"/>
              <a:ea typeface="Inter"/>
              <a:cs typeface="Inter"/>
              <a:sym typeface="Inter"/>
            </a:endParaRPr>
          </a:p>
          <a:p>
            <a:pPr indent="-292100" lvl="0" marL="457200" marR="0" rtl="0" algn="l">
              <a:lnSpc>
                <a:spcPct val="150000"/>
              </a:lnSpc>
              <a:spcBef>
                <a:spcPts val="1000"/>
              </a:spcBef>
              <a:spcAft>
                <a:spcPts val="0"/>
              </a:spcAft>
              <a:buClr>
                <a:srgbClr val="1C1917"/>
              </a:buClr>
              <a:buSzPts val="1000"/>
              <a:buFont typeface="Inter"/>
              <a:buChar char="●"/>
            </a:pPr>
            <a:r>
              <a:rPr b="1" lang="en">
                <a:solidFill>
                  <a:schemeClr val="dk2"/>
                </a:solidFill>
                <a:latin typeface="Inter"/>
                <a:ea typeface="Inter"/>
                <a:cs typeface="Inter"/>
                <a:sym typeface="Inter"/>
              </a:rPr>
              <a:t>Apply k-means clustering on preprocessed data</a:t>
            </a:r>
            <a:endParaRPr b="1">
              <a:solidFill>
                <a:schemeClr val="dk2"/>
              </a:solidFill>
              <a:latin typeface="Inter"/>
              <a:ea typeface="Inter"/>
              <a:cs typeface="Inter"/>
              <a:sym typeface="Inter"/>
            </a:endParaRPr>
          </a:p>
          <a:p>
            <a:pPr indent="-292100" lvl="0" marL="457200" marR="0" rtl="0" algn="l">
              <a:lnSpc>
                <a:spcPct val="150000"/>
              </a:lnSpc>
              <a:spcBef>
                <a:spcPts val="1000"/>
              </a:spcBef>
              <a:spcAft>
                <a:spcPts val="0"/>
              </a:spcAft>
              <a:buClr>
                <a:srgbClr val="1C1917"/>
              </a:buClr>
              <a:buSzPts val="1000"/>
              <a:buFont typeface="Inter"/>
              <a:buChar char="●"/>
            </a:pPr>
            <a:r>
              <a:rPr b="1" lang="en">
                <a:solidFill>
                  <a:schemeClr val="dk2"/>
                </a:solidFill>
                <a:latin typeface="Inter"/>
                <a:ea typeface="Inter"/>
                <a:cs typeface="Inter"/>
                <a:sym typeface="Inter"/>
              </a:rPr>
              <a:t>Analysing clusters revealing underlying patterns and trends</a:t>
            </a:r>
            <a:endParaRPr b="1">
              <a:solidFill>
                <a:schemeClr val="dk2"/>
              </a:solidFill>
              <a:latin typeface="Inter"/>
              <a:ea typeface="Inter"/>
              <a:cs typeface="Inter"/>
              <a:sym typeface="Inter"/>
            </a:endParaRPr>
          </a:p>
          <a:p>
            <a:pPr indent="-292100" lvl="0" marL="457200" marR="0" rtl="0" algn="l">
              <a:lnSpc>
                <a:spcPct val="150000"/>
              </a:lnSpc>
              <a:spcBef>
                <a:spcPts val="1000"/>
              </a:spcBef>
              <a:spcAft>
                <a:spcPts val="1000"/>
              </a:spcAft>
              <a:buClr>
                <a:srgbClr val="1C1917"/>
              </a:buClr>
              <a:buSzPts val="1000"/>
              <a:buFont typeface="Inter"/>
              <a:buChar char="●"/>
            </a:pPr>
            <a:r>
              <a:rPr b="1" lang="en">
                <a:solidFill>
                  <a:schemeClr val="dk2"/>
                </a:solidFill>
                <a:latin typeface="Inter"/>
                <a:ea typeface="Inter"/>
                <a:cs typeface="Inter"/>
                <a:sym typeface="Inter"/>
              </a:rPr>
              <a:t>Provide region specific actionable insights</a:t>
            </a:r>
            <a:endParaRPr b="1">
              <a:solidFill>
                <a:srgbClr val="1C1917"/>
              </a:solidFill>
              <a:highlight>
                <a:srgbClr val="FFFFFF"/>
              </a:highlight>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990000"/>
                </a:solidFill>
                <a:latin typeface="Inter SemiBold"/>
                <a:ea typeface="Inter SemiBold"/>
                <a:cs typeface="Inter SemiBold"/>
                <a:sym typeface="Inter SemiBold"/>
              </a:rPr>
              <a:t>Problem: Related Work</a:t>
            </a:r>
            <a:endParaRPr>
              <a:solidFill>
                <a:srgbClr val="990000"/>
              </a:solidFill>
              <a:latin typeface="Inter SemiBold"/>
              <a:ea typeface="Inter SemiBold"/>
              <a:cs typeface="Inter SemiBold"/>
              <a:sym typeface="Inter SemiBold"/>
            </a:endParaRPr>
          </a:p>
        </p:txBody>
      </p:sp>
      <p:sp>
        <p:nvSpPr>
          <p:cNvPr id="172" name="Google Shape;172;p29"/>
          <p:cNvSpPr txBox="1"/>
          <p:nvPr>
            <p:ph idx="1" type="body"/>
          </p:nvPr>
        </p:nvSpPr>
        <p:spPr>
          <a:xfrm>
            <a:off x="311700" y="1188975"/>
            <a:ext cx="8520600" cy="24489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a:buChar char="●"/>
            </a:pPr>
            <a:r>
              <a:rPr lang="en" sz="1400">
                <a:latin typeface="Inter"/>
                <a:ea typeface="Inter"/>
                <a:cs typeface="Inter"/>
                <a:sym typeface="Inter"/>
              </a:rPr>
              <a:t>Smith and Rodriguez (2020): analyzed the impact of urbanization and the resultant vehicular emissions on the concentrations of NOx and CO.</a:t>
            </a:r>
            <a:endParaRPr sz="1400">
              <a:latin typeface="Inter"/>
              <a:ea typeface="Inter"/>
              <a:cs typeface="Inter"/>
              <a:sym typeface="Inter"/>
            </a:endParaRPr>
          </a:p>
          <a:p>
            <a:pPr indent="-292100" lvl="1" marL="914400" rtl="0" algn="l">
              <a:spcBef>
                <a:spcPts val="1000"/>
              </a:spcBef>
              <a:spcAft>
                <a:spcPts val="0"/>
              </a:spcAft>
              <a:buClr>
                <a:schemeClr val="dk2"/>
              </a:buClr>
              <a:buSzPts val="1000"/>
              <a:buFont typeface="Inter"/>
              <a:buAutoNum type="alphaLcPeriod"/>
            </a:pPr>
            <a:r>
              <a:rPr lang="en" sz="1000">
                <a:latin typeface="Inter"/>
                <a:ea typeface="Inter"/>
                <a:cs typeface="Inter"/>
                <a:sym typeface="Inter"/>
              </a:rPr>
              <a:t>Modeled histogram analysis</a:t>
            </a:r>
            <a:endParaRPr sz="1000">
              <a:latin typeface="Inter"/>
              <a:ea typeface="Inter"/>
              <a:cs typeface="Inter"/>
              <a:sym typeface="Inter"/>
            </a:endParaRPr>
          </a:p>
          <a:p>
            <a:pPr indent="-317500" lvl="0" marL="457200" rtl="0" algn="l">
              <a:spcBef>
                <a:spcPts val="1000"/>
              </a:spcBef>
              <a:spcAft>
                <a:spcPts val="0"/>
              </a:spcAft>
              <a:buClr>
                <a:schemeClr val="dk2"/>
              </a:buClr>
              <a:buSzPts val="1400"/>
              <a:buFont typeface="Inter"/>
              <a:buChar char="●"/>
            </a:pPr>
            <a:r>
              <a:rPr lang="en" sz="1400">
                <a:latin typeface="Inter"/>
                <a:ea typeface="Inter"/>
                <a:cs typeface="Inter"/>
                <a:sym typeface="Inter"/>
              </a:rPr>
              <a:t>Hoffman et al. (2013): Land mass masking used for spatio-temporal analysis. Additionally, the interplay between agricultural emissions, particularly of methane and ammonia, and air quality was examined by Li and Huang (2022)</a:t>
            </a:r>
            <a:endParaRPr sz="1400">
              <a:latin typeface="Inter"/>
              <a:ea typeface="Inter"/>
              <a:cs typeface="Inter"/>
              <a:sym typeface="Inter"/>
            </a:endParaRPr>
          </a:p>
          <a:p>
            <a:pPr indent="-317500" lvl="0" marL="457200" rtl="0" algn="l">
              <a:spcBef>
                <a:spcPts val="1000"/>
              </a:spcBef>
              <a:spcAft>
                <a:spcPts val="1000"/>
              </a:spcAft>
              <a:buClr>
                <a:schemeClr val="dk2"/>
              </a:buClr>
              <a:buSzPts val="1400"/>
              <a:buFont typeface="Inter"/>
              <a:buChar char="●"/>
            </a:pPr>
            <a:r>
              <a:rPr lang="en" sz="1400">
                <a:latin typeface="Inter"/>
                <a:ea typeface="Inter"/>
                <a:cs typeface="Inter"/>
                <a:sym typeface="Inter"/>
              </a:rPr>
              <a:t>Zhang et al. (2023) presented a holistic view by integrating data from various pollutants to assess environmental and health impacts.</a:t>
            </a:r>
            <a:endParaRPr sz="1500">
              <a:latin typeface="Inter Medium"/>
              <a:ea typeface="Inter Medium"/>
              <a:cs typeface="Inter Medium"/>
              <a:sym typeface="Inter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3000">
                <a:solidFill>
                  <a:srgbClr val="990000"/>
                </a:solidFill>
              </a:rPr>
              <a:t>Dataset Overview</a:t>
            </a:r>
            <a:endParaRPr sz="3000">
              <a:solidFill>
                <a:srgbClr val="990000"/>
              </a:solidFill>
            </a:endParaRPr>
          </a:p>
        </p:txBody>
      </p:sp>
      <p:sp>
        <p:nvSpPr>
          <p:cNvPr id="178" name="Google Shape;178;p30"/>
          <p:cNvSpPr txBox="1"/>
          <p:nvPr>
            <p:ph idx="1" type="body"/>
          </p:nvPr>
        </p:nvSpPr>
        <p:spPr>
          <a:xfrm>
            <a:off x="729450" y="2069850"/>
            <a:ext cx="7688700" cy="2767500"/>
          </a:xfrm>
          <a:prstGeom prst="rect">
            <a:avLst/>
          </a:prstGeom>
        </p:spPr>
        <p:txBody>
          <a:bodyPr anchorCtr="0" anchor="t" bIns="91425" lIns="91425" spcFirstLastPara="1" rIns="91425" wrap="square" tIns="91425">
            <a:noAutofit/>
          </a:bodyPr>
          <a:lstStyle/>
          <a:p>
            <a:pPr indent="-317976" lvl="0" marL="457200" rtl="0" algn="just">
              <a:lnSpc>
                <a:spcPct val="150000"/>
              </a:lnSpc>
              <a:spcBef>
                <a:spcPts val="0"/>
              </a:spcBef>
              <a:spcAft>
                <a:spcPts val="0"/>
              </a:spcAft>
              <a:buSzPts val="1408"/>
              <a:buChar char="●"/>
            </a:pPr>
            <a:r>
              <a:rPr b="1" lang="en" sz="1407">
                <a:latin typeface="Inter"/>
                <a:ea typeface="Inter"/>
                <a:cs typeface="Inter"/>
                <a:sym typeface="Inter"/>
              </a:rPr>
              <a:t>Datasource</a:t>
            </a:r>
            <a:r>
              <a:rPr lang="en" sz="1407">
                <a:latin typeface="Inter"/>
                <a:ea typeface="Inter"/>
                <a:cs typeface="Inter"/>
                <a:sym typeface="Inter"/>
              </a:rPr>
              <a:t>: The Emissions Database for Global Atmospheric Research</a:t>
            </a:r>
            <a:endParaRPr sz="1407">
              <a:latin typeface="Inter"/>
              <a:ea typeface="Inter"/>
              <a:cs typeface="Inter"/>
              <a:sym typeface="Inter"/>
            </a:endParaRPr>
          </a:p>
          <a:p>
            <a:pPr indent="-317976" lvl="0" marL="457200" rtl="0" algn="just">
              <a:lnSpc>
                <a:spcPct val="150000"/>
              </a:lnSpc>
              <a:spcBef>
                <a:spcPts val="0"/>
              </a:spcBef>
              <a:spcAft>
                <a:spcPts val="0"/>
              </a:spcAft>
              <a:buSzPts val="1408"/>
              <a:buFont typeface="Inter"/>
              <a:buChar char="●"/>
            </a:pPr>
            <a:r>
              <a:rPr lang="en" sz="1407">
                <a:latin typeface="Inter"/>
                <a:ea typeface="Inter"/>
                <a:cs typeface="Inter"/>
                <a:sym typeface="Inter"/>
              </a:rPr>
              <a:t>The full dataset includes nine significant pollutants :</a:t>
            </a:r>
            <a:endParaRPr sz="1407">
              <a:latin typeface="Inter"/>
              <a:ea typeface="Inter"/>
              <a:cs typeface="Inter"/>
              <a:sym typeface="Inter"/>
            </a:endParaRPr>
          </a:p>
          <a:p>
            <a:pPr indent="-292100" lvl="1" marL="914400" rtl="0" algn="just">
              <a:lnSpc>
                <a:spcPct val="150000"/>
              </a:lnSpc>
              <a:spcBef>
                <a:spcPts val="0"/>
              </a:spcBef>
              <a:spcAft>
                <a:spcPts val="0"/>
              </a:spcAft>
              <a:buSzPts val="1000"/>
              <a:buFont typeface="Inter"/>
              <a:buChar char="○"/>
            </a:pPr>
            <a:r>
              <a:rPr lang="en" sz="1000">
                <a:latin typeface="Inter"/>
                <a:ea typeface="Inter"/>
                <a:cs typeface="Inter"/>
                <a:sym typeface="Inter"/>
              </a:rPr>
              <a:t>PM2.5, PM10, CO, NOx, NMVOCs, CH4, NH3, SO2, BC, and OC</a:t>
            </a:r>
            <a:endParaRPr sz="1000">
              <a:latin typeface="Inter"/>
              <a:ea typeface="Inter"/>
              <a:cs typeface="Inter"/>
              <a:sym typeface="Inter"/>
            </a:endParaRPr>
          </a:p>
          <a:p>
            <a:pPr indent="-317976" lvl="0" marL="457200" rtl="0" algn="just">
              <a:lnSpc>
                <a:spcPct val="150000"/>
              </a:lnSpc>
              <a:spcBef>
                <a:spcPts val="0"/>
              </a:spcBef>
              <a:spcAft>
                <a:spcPts val="0"/>
              </a:spcAft>
              <a:buSzPts val="1408"/>
              <a:buFont typeface="Inter"/>
              <a:buChar char="●"/>
            </a:pPr>
            <a:r>
              <a:rPr lang="en" sz="1407">
                <a:latin typeface="Inter"/>
                <a:ea typeface="Inter"/>
                <a:cs typeface="Inter"/>
                <a:sym typeface="Inter"/>
              </a:rPr>
              <a:t>The pollutants are </a:t>
            </a:r>
            <a:r>
              <a:rPr lang="en" sz="1407">
                <a:latin typeface="Inter"/>
                <a:ea typeface="Inter"/>
                <a:cs typeface="Inter"/>
                <a:sym typeface="Inter"/>
              </a:rPr>
              <a:t>examined</a:t>
            </a:r>
            <a:r>
              <a:rPr lang="en" sz="1407">
                <a:latin typeface="Inter"/>
                <a:ea typeface="Inter"/>
                <a:cs typeface="Inter"/>
                <a:sym typeface="Inter"/>
              </a:rPr>
              <a:t> in depth spatially and temporally</a:t>
            </a:r>
            <a:endParaRPr sz="1407">
              <a:latin typeface="Inter"/>
              <a:ea typeface="Inter"/>
              <a:cs typeface="Inter"/>
              <a:sym typeface="Inter"/>
            </a:endParaRPr>
          </a:p>
          <a:p>
            <a:pPr indent="-317976" lvl="0" marL="457200" rtl="0" algn="just">
              <a:lnSpc>
                <a:spcPct val="150000"/>
              </a:lnSpc>
              <a:spcBef>
                <a:spcPts val="0"/>
              </a:spcBef>
              <a:spcAft>
                <a:spcPts val="0"/>
              </a:spcAft>
              <a:buSzPts val="1408"/>
              <a:buFont typeface="Inter"/>
              <a:buChar char="●"/>
            </a:pPr>
            <a:r>
              <a:rPr lang="en" sz="1407">
                <a:latin typeface="Inter"/>
                <a:ea typeface="Inter"/>
                <a:cs typeface="Inter"/>
                <a:sym typeface="Inter"/>
              </a:rPr>
              <a:t>Pollutants are contained within </a:t>
            </a:r>
            <a:r>
              <a:rPr lang="en" sz="1407">
                <a:latin typeface="Inter"/>
                <a:ea typeface="Inter"/>
                <a:cs typeface="Inter"/>
                <a:sym typeface="Inter"/>
              </a:rPr>
              <a:t>emission</a:t>
            </a:r>
            <a:r>
              <a:rPr lang="en" sz="1407">
                <a:latin typeface="Inter"/>
                <a:ea typeface="Inter"/>
                <a:cs typeface="Inter"/>
                <a:sym typeface="Inter"/>
              </a:rPr>
              <a:t> contributor</a:t>
            </a:r>
            <a:endParaRPr sz="1407">
              <a:latin typeface="Inter"/>
              <a:ea typeface="Inter"/>
              <a:cs typeface="Inter"/>
              <a:sym typeface="Inter"/>
            </a:endParaRPr>
          </a:p>
          <a:p>
            <a:pPr indent="-317976" lvl="1" marL="914400" rtl="0" algn="just">
              <a:lnSpc>
                <a:spcPct val="150000"/>
              </a:lnSpc>
              <a:spcBef>
                <a:spcPts val="0"/>
              </a:spcBef>
              <a:spcAft>
                <a:spcPts val="0"/>
              </a:spcAft>
              <a:buSzPts val="1408"/>
              <a:buFont typeface="Inter"/>
              <a:buChar char="○"/>
            </a:pPr>
            <a:r>
              <a:rPr lang="en" sz="1000"/>
              <a:t>i</a:t>
            </a:r>
            <a:r>
              <a:rPr lang="en" sz="1000">
                <a:latin typeface="Inter"/>
                <a:ea typeface="Inter"/>
                <a:cs typeface="Inter"/>
                <a:sym typeface="Inter"/>
              </a:rPr>
              <a:t>.e. </a:t>
            </a:r>
            <a:r>
              <a:rPr lang="en" sz="1000">
                <a:latin typeface="Inter"/>
                <a:ea typeface="Inter"/>
                <a:cs typeface="Inter"/>
                <a:sym typeface="Inter"/>
              </a:rPr>
              <a:t>agriculture</a:t>
            </a:r>
            <a:r>
              <a:rPr lang="en" sz="1000">
                <a:latin typeface="Inter"/>
                <a:ea typeface="Inter"/>
                <a:cs typeface="Inter"/>
                <a:sym typeface="Inter"/>
              </a:rPr>
              <a:t>, burning, aviation, etc</a:t>
            </a:r>
            <a:endParaRPr sz="1407">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727650" y="1265800"/>
            <a:ext cx="7688700" cy="14085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3000">
                <a:solidFill>
                  <a:srgbClr val="990000"/>
                </a:solidFill>
              </a:rPr>
              <a:t>Data </a:t>
            </a:r>
            <a:endParaRPr sz="3000">
              <a:solidFill>
                <a:srgbClr val="990000"/>
              </a:solidFill>
            </a:endParaRPr>
          </a:p>
          <a:p>
            <a:pPr indent="0" lvl="0" marL="0" marR="0" rtl="0" algn="l">
              <a:lnSpc>
                <a:spcPct val="100000"/>
              </a:lnSpc>
              <a:spcBef>
                <a:spcPts val="0"/>
              </a:spcBef>
              <a:spcAft>
                <a:spcPts val="0"/>
              </a:spcAft>
              <a:buNone/>
            </a:pPr>
            <a:r>
              <a:rPr lang="en" sz="3000">
                <a:solidFill>
                  <a:srgbClr val="990000"/>
                </a:solidFill>
              </a:rPr>
              <a:t>Preprocessing</a:t>
            </a:r>
            <a:endParaRPr sz="3000">
              <a:solidFill>
                <a:srgbClr val="990000"/>
              </a:solidFill>
            </a:endParaRPr>
          </a:p>
          <a:p>
            <a:pPr indent="0" lvl="0" marL="0" marR="0" rtl="0" algn="l">
              <a:lnSpc>
                <a:spcPct val="100000"/>
              </a:lnSpc>
              <a:spcBef>
                <a:spcPts val="0"/>
              </a:spcBef>
              <a:spcAft>
                <a:spcPts val="0"/>
              </a:spcAft>
              <a:buNone/>
            </a:pPr>
            <a:r>
              <a:rPr lang="en" sz="3000">
                <a:solidFill>
                  <a:srgbClr val="990000"/>
                </a:solidFill>
              </a:rPr>
              <a:t>Pipeline</a:t>
            </a:r>
            <a:endParaRPr sz="3000">
              <a:solidFill>
                <a:srgbClr val="990000"/>
              </a:solidFill>
            </a:endParaRPr>
          </a:p>
        </p:txBody>
      </p:sp>
      <p:pic>
        <p:nvPicPr>
          <p:cNvPr id="184" name="Google Shape;184;p31"/>
          <p:cNvPicPr preferRelativeResize="0"/>
          <p:nvPr/>
        </p:nvPicPr>
        <p:blipFill>
          <a:blip r:embed="rId3">
            <a:alphaModFix/>
          </a:blip>
          <a:stretch>
            <a:fillRect/>
          </a:stretch>
        </p:blipFill>
        <p:spPr>
          <a:xfrm>
            <a:off x="3717650" y="446650"/>
            <a:ext cx="4571738" cy="4028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727650" y="58000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3000">
                <a:solidFill>
                  <a:srgbClr val="990000"/>
                </a:solidFill>
              </a:rPr>
              <a:t>Data Preprocessing</a:t>
            </a:r>
            <a:endParaRPr sz="3000">
              <a:solidFill>
                <a:srgbClr val="990000"/>
              </a:solidFill>
            </a:endParaRPr>
          </a:p>
        </p:txBody>
      </p:sp>
      <p:sp>
        <p:nvSpPr>
          <p:cNvPr id="190" name="Google Shape;190;p32"/>
          <p:cNvSpPr txBox="1"/>
          <p:nvPr>
            <p:ph idx="1" type="body"/>
          </p:nvPr>
        </p:nvSpPr>
        <p:spPr>
          <a:xfrm>
            <a:off x="727650" y="3287875"/>
            <a:ext cx="7688700" cy="1711500"/>
          </a:xfrm>
          <a:prstGeom prst="rect">
            <a:avLst/>
          </a:prstGeom>
        </p:spPr>
        <p:txBody>
          <a:bodyPr anchorCtr="0" anchor="t" bIns="91425" lIns="91425" spcFirstLastPara="1" rIns="91425" wrap="square" tIns="91425">
            <a:noAutofit/>
          </a:bodyPr>
          <a:lstStyle/>
          <a:p>
            <a:pPr indent="-311626" lvl="0" marL="457200" rtl="0" algn="l">
              <a:lnSpc>
                <a:spcPct val="115000"/>
              </a:lnSpc>
              <a:spcBef>
                <a:spcPts val="1000"/>
              </a:spcBef>
              <a:spcAft>
                <a:spcPts val="0"/>
              </a:spcAft>
              <a:buSzPts val="1308"/>
              <a:buFont typeface="Inter"/>
              <a:buChar char="●"/>
            </a:pPr>
            <a:r>
              <a:rPr lang="en" sz="1307">
                <a:latin typeface="Inter"/>
                <a:ea typeface="Inter"/>
                <a:cs typeface="Inter"/>
                <a:sym typeface="Inter"/>
              </a:rPr>
              <a:t>Each data point is characterized by 18 features, which include the mean and standard deviation values for nine distinct pollutants, aggregated over ten-year periods.</a:t>
            </a:r>
            <a:endParaRPr sz="1307">
              <a:latin typeface="Inter"/>
              <a:ea typeface="Inter"/>
              <a:cs typeface="Inter"/>
              <a:sym typeface="Inter"/>
            </a:endParaRPr>
          </a:p>
          <a:p>
            <a:pPr indent="-311626" lvl="0" marL="457200" rtl="0" algn="l">
              <a:lnSpc>
                <a:spcPct val="115000"/>
              </a:lnSpc>
              <a:spcBef>
                <a:spcPts val="1200"/>
              </a:spcBef>
              <a:spcAft>
                <a:spcPts val="1200"/>
              </a:spcAft>
              <a:buSzPts val="1308"/>
              <a:buFont typeface="Inter"/>
              <a:buChar char="●"/>
            </a:pPr>
            <a:r>
              <a:rPr lang="en" sz="1307">
                <a:latin typeface="Inter"/>
                <a:ea typeface="Inter"/>
                <a:cs typeface="Inter"/>
                <a:sym typeface="Inter"/>
              </a:rPr>
              <a:t>Each feature is log transformed due to its heavy positive skewness and standardized using Z-score for better clustering.</a:t>
            </a:r>
            <a:endParaRPr sz="1307">
              <a:latin typeface="Inter"/>
              <a:ea typeface="Inter"/>
              <a:cs typeface="Inter"/>
              <a:sym typeface="Inter"/>
            </a:endParaRPr>
          </a:p>
        </p:txBody>
      </p:sp>
      <p:pic>
        <p:nvPicPr>
          <p:cNvPr id="191" name="Google Shape;191;p32"/>
          <p:cNvPicPr preferRelativeResize="0"/>
          <p:nvPr/>
        </p:nvPicPr>
        <p:blipFill>
          <a:blip r:embed="rId3">
            <a:alphaModFix/>
          </a:blip>
          <a:stretch>
            <a:fillRect/>
          </a:stretch>
        </p:blipFill>
        <p:spPr>
          <a:xfrm>
            <a:off x="727650" y="1414898"/>
            <a:ext cx="2514221" cy="1756235"/>
          </a:xfrm>
          <a:prstGeom prst="rect">
            <a:avLst/>
          </a:prstGeom>
          <a:noFill/>
          <a:ln>
            <a:noFill/>
          </a:ln>
        </p:spPr>
      </p:pic>
      <p:pic>
        <p:nvPicPr>
          <p:cNvPr id="192" name="Google Shape;192;p32"/>
          <p:cNvPicPr preferRelativeResize="0"/>
          <p:nvPr/>
        </p:nvPicPr>
        <p:blipFill>
          <a:blip r:embed="rId4">
            <a:alphaModFix/>
          </a:blip>
          <a:stretch>
            <a:fillRect/>
          </a:stretch>
        </p:blipFill>
        <p:spPr>
          <a:xfrm>
            <a:off x="3290902" y="1343200"/>
            <a:ext cx="2578160" cy="1899625"/>
          </a:xfrm>
          <a:prstGeom prst="rect">
            <a:avLst/>
          </a:prstGeom>
          <a:noFill/>
          <a:ln>
            <a:noFill/>
          </a:ln>
        </p:spPr>
      </p:pic>
      <p:pic>
        <p:nvPicPr>
          <p:cNvPr id="193" name="Google Shape;193;p32"/>
          <p:cNvPicPr preferRelativeResize="0"/>
          <p:nvPr/>
        </p:nvPicPr>
        <p:blipFill>
          <a:blip r:embed="rId5">
            <a:alphaModFix/>
          </a:blip>
          <a:stretch>
            <a:fillRect/>
          </a:stretch>
        </p:blipFill>
        <p:spPr>
          <a:xfrm>
            <a:off x="5985138" y="1392571"/>
            <a:ext cx="2431212" cy="18008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727650" y="58000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3000">
                <a:solidFill>
                  <a:srgbClr val="990000"/>
                </a:solidFill>
              </a:rPr>
              <a:t>Application of Land Mask in Spatial Analysis</a:t>
            </a:r>
            <a:endParaRPr sz="3000">
              <a:solidFill>
                <a:srgbClr val="990000"/>
              </a:solidFill>
            </a:endParaRPr>
          </a:p>
        </p:txBody>
      </p:sp>
      <p:sp>
        <p:nvSpPr>
          <p:cNvPr id="199" name="Google Shape;199;p33"/>
          <p:cNvSpPr txBox="1"/>
          <p:nvPr>
            <p:ph idx="1" type="body"/>
          </p:nvPr>
        </p:nvSpPr>
        <p:spPr>
          <a:xfrm>
            <a:off x="727650" y="1244469"/>
            <a:ext cx="4362900" cy="2242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7">
                <a:latin typeface="Inter"/>
                <a:ea typeface="Inter"/>
                <a:cs typeface="Inter"/>
                <a:sym typeface="Inter"/>
              </a:rPr>
              <a:t>Background:</a:t>
            </a:r>
            <a:endParaRPr b="1" sz="1307">
              <a:latin typeface="Inter"/>
              <a:ea typeface="Inter"/>
              <a:cs typeface="Inter"/>
              <a:sym typeface="Inter"/>
            </a:endParaRPr>
          </a:p>
          <a:p>
            <a:pPr indent="-305276" lvl="0" marL="457200" rtl="0" algn="l">
              <a:lnSpc>
                <a:spcPct val="115000"/>
              </a:lnSpc>
              <a:spcBef>
                <a:spcPts val="1200"/>
              </a:spcBef>
              <a:spcAft>
                <a:spcPts val="0"/>
              </a:spcAft>
              <a:buSzPts val="1208"/>
              <a:buFont typeface="Inter"/>
              <a:buChar char="●"/>
            </a:pPr>
            <a:r>
              <a:rPr lang="en" sz="1207">
                <a:latin typeface="Inter"/>
                <a:ea typeface="Inter"/>
                <a:cs typeface="Inter"/>
                <a:sym typeface="Inter"/>
              </a:rPr>
              <a:t>In our study, we used a geospatial technique called </a:t>
            </a:r>
            <a:r>
              <a:rPr lang="en" sz="1207">
                <a:highlight>
                  <a:srgbClr val="FFD966"/>
                </a:highlight>
                <a:latin typeface="Inter SemiBold"/>
                <a:ea typeface="Inter SemiBold"/>
                <a:cs typeface="Inter SemiBold"/>
                <a:sym typeface="Inter SemiBold"/>
              </a:rPr>
              <a:t>'land masking'</a:t>
            </a:r>
            <a:r>
              <a:rPr lang="en" sz="1207">
                <a:latin typeface="Inter"/>
                <a:ea typeface="Inter"/>
                <a:cs typeface="Inter"/>
                <a:sym typeface="Inter"/>
              </a:rPr>
              <a:t> to refine our dataset.</a:t>
            </a:r>
            <a:endParaRPr sz="1207">
              <a:latin typeface="Inter"/>
              <a:ea typeface="Inter"/>
              <a:cs typeface="Inter"/>
              <a:sym typeface="Inter"/>
            </a:endParaRPr>
          </a:p>
          <a:p>
            <a:pPr indent="0" lvl="0" marL="0" rtl="0" algn="just">
              <a:spcBef>
                <a:spcPts val="1200"/>
              </a:spcBef>
              <a:spcAft>
                <a:spcPts val="0"/>
              </a:spcAft>
              <a:buNone/>
            </a:pPr>
            <a:r>
              <a:rPr b="1" lang="en" sz="1307">
                <a:latin typeface="Inter"/>
                <a:ea typeface="Inter"/>
                <a:cs typeface="Inter"/>
                <a:sym typeface="Inter"/>
              </a:rPr>
              <a:t>Land Mask Characteristics:</a:t>
            </a:r>
            <a:endParaRPr b="1" sz="1307">
              <a:latin typeface="Inter"/>
              <a:ea typeface="Inter"/>
              <a:cs typeface="Inter"/>
              <a:sym typeface="Inter"/>
            </a:endParaRPr>
          </a:p>
          <a:p>
            <a:pPr indent="-305276" lvl="0" marL="457200" rtl="0" algn="l">
              <a:spcBef>
                <a:spcPts val="1200"/>
              </a:spcBef>
              <a:spcAft>
                <a:spcPts val="0"/>
              </a:spcAft>
              <a:buSzPts val="1208"/>
              <a:buChar char="●"/>
            </a:pPr>
            <a:r>
              <a:rPr b="1" lang="en" sz="1207">
                <a:latin typeface="Inter"/>
                <a:ea typeface="Inter"/>
                <a:cs typeface="Inter"/>
                <a:sym typeface="Inter"/>
              </a:rPr>
              <a:t>Resolution: </a:t>
            </a:r>
            <a:r>
              <a:rPr lang="en" sz="1207">
                <a:latin typeface="Inter"/>
                <a:ea typeface="Inter"/>
                <a:cs typeface="Inter"/>
                <a:sym typeface="Inter"/>
              </a:rPr>
              <a:t>Our 110-meter accuracy land mask balances precision and efficiency for large-scale environmental studies.</a:t>
            </a:r>
            <a:endParaRPr sz="1207">
              <a:latin typeface="Inter"/>
              <a:ea typeface="Inter"/>
              <a:cs typeface="Inter"/>
              <a:sym typeface="Inter"/>
            </a:endParaRPr>
          </a:p>
          <a:p>
            <a:pPr indent="0" lvl="0" marL="0" rtl="0" algn="just">
              <a:spcBef>
                <a:spcPts val="1200"/>
              </a:spcBef>
              <a:spcAft>
                <a:spcPts val="1200"/>
              </a:spcAft>
              <a:buNone/>
            </a:pPr>
            <a:r>
              <a:t/>
            </a:r>
            <a:endParaRPr sz="1307">
              <a:latin typeface="Inter"/>
              <a:ea typeface="Inter"/>
              <a:cs typeface="Inter"/>
              <a:sym typeface="Inter"/>
            </a:endParaRPr>
          </a:p>
        </p:txBody>
      </p:sp>
      <p:pic>
        <p:nvPicPr>
          <p:cNvPr id="200" name="Google Shape;200;p33"/>
          <p:cNvPicPr preferRelativeResize="0"/>
          <p:nvPr/>
        </p:nvPicPr>
        <p:blipFill>
          <a:blip r:embed="rId3">
            <a:alphaModFix/>
          </a:blip>
          <a:stretch>
            <a:fillRect/>
          </a:stretch>
        </p:blipFill>
        <p:spPr>
          <a:xfrm>
            <a:off x="5166750" y="1374675"/>
            <a:ext cx="3601089" cy="1867875"/>
          </a:xfrm>
          <a:prstGeom prst="rect">
            <a:avLst/>
          </a:prstGeom>
          <a:noFill/>
          <a:ln>
            <a:noFill/>
          </a:ln>
        </p:spPr>
      </p:pic>
      <p:sp>
        <p:nvSpPr>
          <p:cNvPr id="201" name="Google Shape;201;p33"/>
          <p:cNvSpPr txBox="1"/>
          <p:nvPr>
            <p:ph idx="1" type="body"/>
          </p:nvPr>
        </p:nvSpPr>
        <p:spPr>
          <a:xfrm>
            <a:off x="727650" y="3328800"/>
            <a:ext cx="7849500" cy="141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307">
                <a:latin typeface="Inter"/>
                <a:ea typeface="Inter"/>
                <a:cs typeface="Inter"/>
                <a:sym typeface="Inter"/>
              </a:rPr>
              <a:t>Methodology:</a:t>
            </a:r>
            <a:endParaRPr b="1" sz="1307">
              <a:latin typeface="Inter"/>
              <a:ea typeface="Inter"/>
              <a:cs typeface="Inter"/>
              <a:sym typeface="Inter"/>
            </a:endParaRPr>
          </a:p>
          <a:p>
            <a:pPr indent="-305276" lvl="0" marL="457200" rtl="0" algn="just">
              <a:spcBef>
                <a:spcPts val="1200"/>
              </a:spcBef>
              <a:spcAft>
                <a:spcPts val="0"/>
              </a:spcAft>
              <a:buSzPts val="1208"/>
              <a:buChar char="●"/>
            </a:pPr>
            <a:r>
              <a:rPr b="1" lang="en" sz="1207">
                <a:latin typeface="Inter"/>
                <a:ea typeface="Inter"/>
                <a:cs typeface="Inter"/>
                <a:sym typeface="Inter"/>
              </a:rPr>
              <a:t>Spatial Join:</a:t>
            </a:r>
            <a:r>
              <a:rPr lang="en" sz="1207">
                <a:latin typeface="Inter"/>
                <a:ea typeface="Inter"/>
                <a:cs typeface="Inter"/>
                <a:sym typeface="Inter"/>
              </a:rPr>
              <a:t> We conducted a spatial join between our primary dataset (0.1x0.1-degree grid) and the land mask using Python geopandas library.</a:t>
            </a:r>
            <a:endParaRPr sz="1207">
              <a:latin typeface="Inter"/>
              <a:ea typeface="Inter"/>
              <a:cs typeface="Inter"/>
              <a:sym typeface="Inter"/>
            </a:endParaRPr>
          </a:p>
          <a:p>
            <a:pPr indent="-305276" lvl="0" marL="457200" rtl="0" algn="just">
              <a:spcBef>
                <a:spcPts val="0"/>
              </a:spcBef>
              <a:spcAft>
                <a:spcPts val="0"/>
              </a:spcAft>
              <a:buSzPts val="1208"/>
              <a:buChar char="●"/>
            </a:pPr>
            <a:r>
              <a:rPr b="1" lang="en" sz="1207">
                <a:latin typeface="Inter"/>
                <a:ea typeface="Inter"/>
                <a:cs typeface="Inter"/>
                <a:sym typeface="Inter"/>
              </a:rPr>
              <a:t>Filtering:</a:t>
            </a:r>
            <a:r>
              <a:rPr lang="en" sz="1207">
                <a:latin typeface="Inter"/>
                <a:ea typeface="Inter"/>
                <a:cs typeface="Inter"/>
                <a:sym typeface="Inter"/>
              </a:rPr>
              <a:t> This step removed data points not intersecting with terrestrial regions, ensuring our analysis relies solely on land-based data.</a:t>
            </a:r>
            <a:endParaRPr sz="1207">
              <a:latin typeface="Inter"/>
              <a:ea typeface="Inter"/>
              <a:cs typeface="Inter"/>
              <a:sym typeface="Inter"/>
            </a:endParaRPr>
          </a:p>
        </p:txBody>
      </p:sp>
      <p:sp>
        <p:nvSpPr>
          <p:cNvPr id="202" name="Google Shape;202;p33"/>
          <p:cNvSpPr txBox="1"/>
          <p:nvPr>
            <p:ph idx="1" type="body"/>
          </p:nvPr>
        </p:nvSpPr>
        <p:spPr>
          <a:xfrm>
            <a:off x="5154500" y="3242200"/>
            <a:ext cx="3293100" cy="41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007"/>
              <a:t>Source: Natural Earth Data</a:t>
            </a:r>
            <a:endParaRPr sz="1007"/>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